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6" r:id="rId5"/>
    <p:sldMasterId id="2147483679" r:id="rId6"/>
    <p:sldMasterId id="2147483687" r:id="rId7"/>
  </p:sldMasterIdLst>
  <p:notesMasterIdLst>
    <p:notesMasterId r:id="rId25"/>
  </p:notesMasterIdLst>
  <p:sldIdLst>
    <p:sldId id="1084" r:id="rId8"/>
    <p:sldId id="1114" r:id="rId9"/>
    <p:sldId id="1115" r:id="rId10"/>
    <p:sldId id="1103" r:id="rId11"/>
    <p:sldId id="1094" r:id="rId12"/>
    <p:sldId id="1117" r:id="rId13"/>
    <p:sldId id="1119" r:id="rId14"/>
    <p:sldId id="1101" r:id="rId15"/>
    <p:sldId id="1095" r:id="rId16"/>
    <p:sldId id="1126" r:id="rId17"/>
    <p:sldId id="1116" r:id="rId18"/>
    <p:sldId id="1127" r:id="rId19"/>
    <p:sldId id="1133" r:id="rId20"/>
    <p:sldId id="333" r:id="rId21"/>
    <p:sldId id="370" r:id="rId22"/>
    <p:sldId id="424" r:id="rId23"/>
    <p:sldId id="11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E07C34-94B3-2773-1CE1-BE5E56AFBFD9}" name="Shansby, E  (Helen) CIV DODHRA DSPO (USA)" initials="SE(CDD(" userId="S::elena.shansby.civ@mail.mil::230abcba-9213-4a1b-943d-371573b6bf44" providerId="AD"/>
  <p188:author id="{7745BC9D-A82E-219D-E45D-487DE7CCC324}" name="Traugott, Christine M CIV DODHRA DSPO (USA)" initials="T(" userId="S::christine.m.traugott.civ@mail.mil::d8706d90-c41f-49c1-8605-1948563bd5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A6E"/>
    <a:srgbClr val="00409A"/>
    <a:srgbClr val="65A3FF"/>
    <a:srgbClr val="003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13" autoAdjust="0"/>
  </p:normalViewPr>
  <p:slideViewPr>
    <p:cSldViewPr snapToGrid="0">
      <p:cViewPr varScale="1">
        <p:scale>
          <a:sx n="74" d="100"/>
          <a:sy n="74" d="100"/>
        </p:scale>
        <p:origin x="3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74EC5-350D-45C2-83CC-B59FF6F01644}"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7D123-7196-453B-8780-4F77D9A31D9C}" type="slidenum">
              <a:rPr lang="en-US" smtClean="0"/>
              <a:t>‹#›</a:t>
            </a:fld>
            <a:endParaRPr lang="en-US"/>
          </a:p>
        </p:txBody>
      </p:sp>
    </p:spTree>
    <p:extLst>
      <p:ext uri="{BB962C8B-B14F-4D97-AF65-F5344CB8AC3E}">
        <p14:creationId xmlns:p14="http://schemas.microsoft.com/office/powerpoint/2010/main" val="252781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5410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cs typeface="Calibri" panose="020F0502020204030204"/>
            </a:endParaRPr>
          </a:p>
          <a:p>
            <a:pPr marL="171450" indent="-171450">
              <a:buFont typeface="Arial,Sans-Serif"/>
              <a:buChar char="•"/>
            </a:pPr>
            <a:endParaRPr lang="en-US" dirty="0">
              <a:cs typeface="Calibri" panose="020F0502020204030204"/>
            </a:endParaRPr>
          </a:p>
          <a:p>
            <a:pPr marL="171450" indent="-171450">
              <a:buFont typeface="Arial,Sans-Serif"/>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118C5-B459-4BFB-B088-3E40EBE7A99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48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31761-415C-492C-B38C-E7BE3CFC4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93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1000"/>
              </a:spcBef>
            </a:pPr>
            <a:r>
              <a:rPr lang="en-US" b="1" dirty="0"/>
              <a:t>Connect to Military OneSource and personalized support 24/7.  You can call, CONUS or OCONUS, arrange a live chat, download the app for easy access on your phone.</a:t>
            </a:r>
          </a:p>
          <a:p>
            <a:pPr>
              <a:lnSpc>
                <a:spcPct val="80000"/>
              </a:lnSpc>
              <a:spcBef>
                <a:spcPts val="1000"/>
              </a:spcBef>
            </a:pPr>
            <a:r>
              <a:rPr lang="en-US" b="1" dirty="0"/>
              <a:t>And stay up to date by signing up for our newsletters and joining us on social media.</a:t>
            </a:r>
          </a:p>
          <a:p>
            <a:pPr>
              <a:lnSpc>
                <a:spcPct val="80000"/>
              </a:lnSpc>
              <a:spcBef>
                <a:spcPts val="1000"/>
              </a:spcBef>
            </a:pPr>
            <a:endParaRPr lang="en-US" b="1" dirty="0"/>
          </a:p>
          <a:p>
            <a:pPr>
              <a:lnSpc>
                <a:spcPct val="80000"/>
              </a:lnSpc>
              <a:spcBef>
                <a:spcPts val="1000"/>
              </a:spcBef>
            </a:pPr>
            <a:r>
              <a:rPr lang="en-US" b="1" dirty="0"/>
              <a:t>Social Networks </a:t>
            </a:r>
            <a:br>
              <a:rPr lang="en-US" b="1" dirty="0">
                <a:cs typeface="+mn-lt"/>
              </a:rPr>
            </a:br>
            <a:endParaRPr lang="en-US" b="1" dirty="0">
              <a:cs typeface="+mn-lt"/>
            </a:endParaRPr>
          </a:p>
          <a:p>
            <a:pPr>
              <a:lnSpc>
                <a:spcPct val="80000"/>
              </a:lnSpc>
              <a:spcBef>
                <a:spcPts val="1000"/>
              </a:spcBef>
            </a:pPr>
            <a:r>
              <a:rPr lang="en-US" dirty="0"/>
              <a:t>Find Military OneSource on: </a:t>
            </a:r>
            <a:endParaRPr lang="en-US" dirty="0">
              <a:cs typeface="Calibri"/>
            </a:endParaRPr>
          </a:p>
          <a:p>
            <a:pPr marL="171450" indent="-171450">
              <a:lnSpc>
                <a:spcPct val="90000"/>
              </a:lnSpc>
              <a:spcBef>
                <a:spcPts val="1000"/>
              </a:spcBef>
              <a:buFont typeface="Arial,Sans-Serif"/>
              <a:buChar char="•"/>
            </a:pPr>
            <a:r>
              <a:rPr lang="en-US" dirty="0"/>
              <a:t>Facebook</a:t>
            </a:r>
            <a:endParaRPr lang="en-US" dirty="0">
              <a:cs typeface="Calibri"/>
            </a:endParaRPr>
          </a:p>
          <a:p>
            <a:pPr marL="171450" indent="-171450">
              <a:lnSpc>
                <a:spcPct val="90000"/>
              </a:lnSpc>
              <a:spcBef>
                <a:spcPts val="1000"/>
              </a:spcBef>
              <a:buFont typeface="Arial,Sans-Serif"/>
              <a:buChar char="•"/>
            </a:pPr>
            <a:r>
              <a:rPr lang="en-US" dirty="0"/>
              <a:t>Twitter</a:t>
            </a:r>
            <a:endParaRPr lang="en-US" dirty="0">
              <a:cs typeface="Calibri"/>
            </a:endParaRPr>
          </a:p>
          <a:p>
            <a:pPr marL="171450" indent="-171450">
              <a:lnSpc>
                <a:spcPct val="90000"/>
              </a:lnSpc>
              <a:spcBef>
                <a:spcPts val="1000"/>
              </a:spcBef>
              <a:buFont typeface="Arial,Sans-Serif"/>
              <a:buChar char="•"/>
            </a:pPr>
            <a:r>
              <a:rPr lang="en-US" dirty="0"/>
              <a:t>Instagram </a:t>
            </a:r>
            <a:endParaRPr lang="en-US" dirty="0">
              <a:cs typeface="Calibri"/>
            </a:endParaRPr>
          </a:p>
          <a:p>
            <a:pPr marL="171450" indent="-171450">
              <a:lnSpc>
                <a:spcPct val="90000"/>
              </a:lnSpc>
              <a:spcBef>
                <a:spcPts val="1000"/>
              </a:spcBef>
              <a:buFont typeface="Arial,Sans-Serif"/>
              <a:buChar char="•"/>
            </a:pPr>
            <a:r>
              <a:rPr lang="en-US" dirty="0"/>
              <a:t>LinkedIn (SECO / MSEP)</a:t>
            </a:r>
            <a:endParaRPr lang="en-US" dirty="0">
              <a:cs typeface="Calibri"/>
            </a:endParaRPr>
          </a:p>
          <a:p>
            <a:pPr marL="171450" indent="-171450">
              <a:lnSpc>
                <a:spcPct val="90000"/>
              </a:lnSpc>
              <a:spcBef>
                <a:spcPts val="1000"/>
              </a:spcBef>
              <a:buFont typeface="Arial,Sans-Serif"/>
              <a:buChar char="•"/>
            </a:pPr>
            <a:r>
              <a:rPr lang="en-US" dirty="0"/>
              <a:t>Pinterest</a:t>
            </a:r>
            <a:endParaRPr lang="en-US" dirty="0">
              <a:cs typeface="Calibri"/>
            </a:endParaRPr>
          </a:p>
          <a:p>
            <a:pPr marL="171450" indent="-171450">
              <a:lnSpc>
                <a:spcPct val="90000"/>
              </a:lnSpc>
              <a:spcBef>
                <a:spcPts val="1000"/>
              </a:spcBef>
              <a:buFont typeface="Arial,Sans-Serif"/>
              <a:buChar char="•"/>
            </a:pPr>
            <a:r>
              <a:rPr lang="en-US" dirty="0"/>
              <a:t>YouTube </a:t>
            </a:r>
            <a:endParaRPr lang="en-US" dirty="0">
              <a:cs typeface="Calibri"/>
            </a:endParaRPr>
          </a:p>
          <a:p>
            <a:pPr>
              <a:lnSpc>
                <a:spcPct val="80000"/>
              </a:lnSpc>
              <a:spcBef>
                <a:spcPts val="1000"/>
              </a:spcBef>
            </a:pPr>
            <a:br>
              <a:rPr lang="en-US" dirty="0">
                <a:cs typeface="+mn-lt"/>
              </a:rPr>
            </a:br>
            <a:endParaRPr lang="en-US" dirty="0"/>
          </a:p>
          <a:p>
            <a:pPr>
              <a:lnSpc>
                <a:spcPct val="80000"/>
              </a:lnSpc>
              <a:spcBef>
                <a:spcPts val="1000"/>
              </a:spcBef>
            </a:pPr>
            <a:endParaRPr lang="en-US" dirty="0"/>
          </a:p>
          <a:p>
            <a:pPr>
              <a:lnSpc>
                <a:spcPct val="90000"/>
              </a:lnSpc>
              <a:spcBef>
                <a:spcPts val="1000"/>
              </a:spcBef>
            </a:pPr>
            <a:endParaRPr lang="en-US" dirty="0"/>
          </a:p>
          <a:p>
            <a:pPr>
              <a:lnSpc>
                <a:spcPct val="90000"/>
              </a:lnSpc>
              <a:spcBef>
                <a:spcPts val="1000"/>
              </a:spcBef>
            </a:pPr>
            <a:endParaRPr lang="en-US" dirty="0"/>
          </a:p>
          <a:p>
            <a:pPr>
              <a:lnSpc>
                <a:spcPct val="90000"/>
              </a:lnSpc>
              <a:spcBef>
                <a:spcPts val="1000"/>
              </a:spcBef>
            </a:pPr>
            <a:endParaRPr lang="en-US" dirty="0"/>
          </a:p>
          <a:p>
            <a:endParaRPr lang="en-US" dirty="0"/>
          </a:p>
          <a:p>
            <a:endParaRPr lang="en-US" b="1" dirty="0">
              <a:cs typeface="Calibri"/>
            </a:endParaRPr>
          </a:p>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118C5-B459-4BFB-B088-3E40EBE7A99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062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DSPO is drafting the CY22 Annual Suicide Report as we speak and will be publicly available in October 2023. Can only speak to data for CY2021. </a:t>
            </a:r>
          </a:p>
        </p:txBody>
      </p:sp>
      <p:sp>
        <p:nvSpPr>
          <p:cNvPr id="4" name="Slide Number Placeholder 3"/>
          <p:cNvSpPr>
            <a:spLocks noGrp="1"/>
          </p:cNvSpPr>
          <p:nvPr>
            <p:ph type="sldNum" sz="quarter" idx="5"/>
          </p:nvPr>
        </p:nvSpPr>
        <p:spPr/>
        <p:txBody>
          <a:bodyPr/>
          <a:lstStyle/>
          <a:p>
            <a:fld id="{3667D123-7196-453B-8780-4F77D9A31D9C}" type="slidenum">
              <a:rPr lang="en-US" smtClean="0"/>
              <a:t>2</a:t>
            </a:fld>
            <a:endParaRPr lang="en-US"/>
          </a:p>
        </p:txBody>
      </p:sp>
    </p:spTree>
    <p:extLst>
      <p:ext uri="{BB962C8B-B14F-4D97-AF65-F5344CB8AC3E}">
        <p14:creationId xmlns:p14="http://schemas.microsoft.com/office/powerpoint/2010/main" val="227260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slide speaks to the public health approach – which involves creating products, policies, communications that speak to diverse audiences at multiple levels and considers all the issues that interact with suicide prevention</a:t>
            </a:r>
          </a:p>
          <a:p>
            <a:pPr marL="171450" indent="-171450">
              <a:buFontTx/>
              <a:buChar char="-"/>
            </a:pPr>
            <a:r>
              <a:rPr lang="en-US" dirty="0"/>
              <a:t>Using the public health approach leads to more effective, consistent and connected messaging – every outreach, campaign, toolkit, fact sheet strengthens the messaging web. Every added thread, reinforces the whole – the approach is effective because it is systemic, comprehensive </a:t>
            </a:r>
          </a:p>
        </p:txBody>
      </p:sp>
      <p:sp>
        <p:nvSpPr>
          <p:cNvPr id="4" name="Slide Number Placeholder 3"/>
          <p:cNvSpPr>
            <a:spLocks noGrp="1"/>
          </p:cNvSpPr>
          <p:nvPr>
            <p:ph type="sldNum" sz="quarter" idx="5"/>
          </p:nvPr>
        </p:nvSpPr>
        <p:spPr/>
        <p:txBody>
          <a:bodyPr/>
          <a:lstStyle/>
          <a:p>
            <a:fld id="{3667D123-7196-453B-8780-4F77D9A31D9C}" type="slidenum">
              <a:rPr lang="en-US" smtClean="0"/>
              <a:t>5</a:t>
            </a:fld>
            <a:endParaRPr lang="en-US"/>
          </a:p>
        </p:txBody>
      </p:sp>
    </p:spTree>
    <p:extLst>
      <p:ext uri="{BB962C8B-B14F-4D97-AF65-F5344CB8AC3E}">
        <p14:creationId xmlns:p14="http://schemas.microsoft.com/office/powerpoint/2010/main" val="153724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Slide included to show where DSPO fits into the greater DOD structure. </a:t>
            </a:r>
          </a:p>
          <a:p>
            <a:pPr marL="171450" indent="-171450">
              <a:buFontTx/>
              <a:buChar char="-"/>
            </a:pPr>
            <a:r>
              <a:rPr lang="en-US" dirty="0"/>
              <a:t>This also demonstrates that within the DOD hierarchy, DSPO does not have direct authority over the services. </a:t>
            </a:r>
          </a:p>
          <a:p>
            <a:pPr marL="171450" indent="-171450">
              <a:buFontTx/>
              <a:buChar char="-"/>
            </a:pPr>
            <a:r>
              <a:rPr lang="en-US" dirty="0"/>
              <a:t>DSPO must engage in partnership with services to attain goals.</a:t>
            </a:r>
          </a:p>
        </p:txBody>
      </p:sp>
      <p:sp>
        <p:nvSpPr>
          <p:cNvPr id="4" name="Slide Number Placeholder 3"/>
          <p:cNvSpPr>
            <a:spLocks noGrp="1"/>
          </p:cNvSpPr>
          <p:nvPr>
            <p:ph type="sldNum" sz="quarter" idx="5"/>
          </p:nvPr>
        </p:nvSpPr>
        <p:spPr/>
        <p:txBody>
          <a:bodyPr/>
          <a:lstStyle/>
          <a:p>
            <a:fld id="{3667D123-7196-453B-8780-4F77D9A31D9C}" type="slidenum">
              <a:rPr lang="en-US" smtClean="0"/>
              <a:t>6</a:t>
            </a:fld>
            <a:endParaRPr lang="en-US"/>
          </a:p>
        </p:txBody>
      </p:sp>
    </p:spTree>
    <p:extLst>
      <p:ext uri="{BB962C8B-B14F-4D97-AF65-F5344CB8AC3E}">
        <p14:creationId xmlns:p14="http://schemas.microsoft.com/office/powerpoint/2010/main" val="228249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Opportunity to highlight our prevention efforts and open discussion around various SP efforts.</a:t>
            </a:r>
          </a:p>
        </p:txBody>
      </p:sp>
      <p:sp>
        <p:nvSpPr>
          <p:cNvPr id="4" name="Slide Number Placeholder 3"/>
          <p:cNvSpPr>
            <a:spLocks noGrp="1"/>
          </p:cNvSpPr>
          <p:nvPr>
            <p:ph type="sldNum" sz="quarter" idx="5"/>
          </p:nvPr>
        </p:nvSpPr>
        <p:spPr/>
        <p:txBody>
          <a:bodyPr/>
          <a:lstStyle/>
          <a:p>
            <a:fld id="{3667D123-7196-453B-8780-4F77D9A31D9C}" type="slidenum">
              <a:rPr lang="en-US" smtClean="0"/>
              <a:t>7</a:t>
            </a:fld>
            <a:endParaRPr lang="en-US"/>
          </a:p>
        </p:txBody>
      </p:sp>
    </p:spTree>
    <p:extLst>
      <p:ext uri="{BB962C8B-B14F-4D97-AF65-F5344CB8AC3E}">
        <p14:creationId xmlns:p14="http://schemas.microsoft.com/office/powerpoint/2010/main" val="212459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Detailed presentation by Dr. Hoyt</a:t>
            </a:r>
          </a:p>
          <a:p>
            <a:r>
              <a:rPr lang="en-US"/>
              <a:t>Introduce and discuss DSPO’s Role – how SPRIRC will evolve DSPO’s Mission</a:t>
            </a:r>
          </a:p>
        </p:txBody>
      </p:sp>
      <p:sp>
        <p:nvSpPr>
          <p:cNvPr id="4" name="Slide Number Placeholder 3"/>
          <p:cNvSpPr>
            <a:spLocks noGrp="1"/>
          </p:cNvSpPr>
          <p:nvPr>
            <p:ph type="sldNum" sz="quarter" idx="5"/>
          </p:nvPr>
        </p:nvSpPr>
        <p:spPr/>
        <p:txBody>
          <a:bodyPr/>
          <a:lstStyle/>
          <a:p>
            <a:fld id="{3667D123-7196-453B-8780-4F77D9A31D9C}" type="slidenum">
              <a:rPr lang="en-US" smtClean="0"/>
              <a:t>8</a:t>
            </a:fld>
            <a:endParaRPr lang="en-US"/>
          </a:p>
        </p:txBody>
      </p:sp>
    </p:spTree>
    <p:extLst>
      <p:ext uri="{BB962C8B-B14F-4D97-AF65-F5344CB8AC3E}">
        <p14:creationId xmlns:p14="http://schemas.microsoft.com/office/powerpoint/2010/main" val="164404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E395A"/>
                </a:solidFill>
                <a:cs typeface="Arial" panose="020B0604020202020204" pitchFamily="34" charset="0"/>
              </a:rPr>
              <a:t>BACKGROUND: </a:t>
            </a:r>
            <a:r>
              <a:rPr lang="en-US" sz="1200" dirty="0">
                <a:cs typeface="Arial" panose="020B0604020202020204" pitchFamily="34" charset="0"/>
              </a:rPr>
              <a:t>The Defense Suicide Prevention Office (DSPO) was established in 2011 as a result of recommendations from the Secretary of Defense-designated Defense Health Board Task Force, which was tasked to examine efforts to prevent military suicide. Two policies – ​DoD Instruction (DoDI) 6490.16, “Defense Suicide Prevention Program” and 6400.09, “Integrated Primary Prevention” – outline the roles and responsibilities of DSPO.</a:t>
            </a:r>
            <a:endParaRPr lang="en-US" sz="1200" b="1" dirty="0"/>
          </a:p>
          <a:p>
            <a:endParaRPr lang="en-US" dirty="0"/>
          </a:p>
        </p:txBody>
      </p:sp>
      <p:sp>
        <p:nvSpPr>
          <p:cNvPr id="4" name="Slide Number Placeholder 3"/>
          <p:cNvSpPr>
            <a:spLocks noGrp="1"/>
          </p:cNvSpPr>
          <p:nvPr>
            <p:ph type="sldNum" sz="quarter" idx="5"/>
          </p:nvPr>
        </p:nvSpPr>
        <p:spPr/>
        <p:txBody>
          <a:bodyPr/>
          <a:lstStyle/>
          <a:p>
            <a:fld id="{3667D123-7196-453B-8780-4F77D9A31D9C}" type="slidenum">
              <a:rPr lang="en-US" smtClean="0"/>
              <a:t>9</a:t>
            </a:fld>
            <a:endParaRPr lang="en-US"/>
          </a:p>
        </p:txBody>
      </p:sp>
    </p:spTree>
    <p:extLst>
      <p:ext uri="{BB962C8B-B14F-4D97-AF65-F5344CB8AC3E}">
        <p14:creationId xmlns:p14="http://schemas.microsoft.com/office/powerpoint/2010/main" val="127593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a:p>
            <a:r>
              <a:rPr lang="en-US" sz="1800" b="1" dirty="0"/>
              <a:t>2011</a:t>
            </a:r>
            <a:r>
              <a:rPr lang="en-US" sz="1800" dirty="0"/>
              <a:t>: DSPO established as a result of an IRC to prevent military suicide, SPARRC transitioned to DSPO</a:t>
            </a:r>
          </a:p>
          <a:p>
            <a:pPr algn="l"/>
            <a:r>
              <a:rPr lang="en-US" sz="1800" b="1" dirty="0"/>
              <a:t>2013</a:t>
            </a:r>
            <a:r>
              <a:rPr lang="en-US" sz="1800" dirty="0"/>
              <a:t>:</a:t>
            </a:r>
            <a:r>
              <a:rPr lang="en-US" sz="1200" b="0" i="0" u="none" strike="noStrike" baseline="0" dirty="0">
                <a:latin typeface="TimesNewRomanPSMT"/>
              </a:rPr>
              <a:t>Implemented the Department of Defense Directive 6490.14, “Defense Suicide Prevention Program,” signed June 2013 by the Deputy Secretary of Defense</a:t>
            </a:r>
            <a:endParaRPr lang="en-US" sz="1800" dirty="0"/>
          </a:p>
          <a:p>
            <a:r>
              <a:rPr lang="en-US" sz="1800" b="1" dirty="0"/>
              <a:t>2015</a:t>
            </a:r>
            <a:r>
              <a:rPr lang="en-US" sz="1800" dirty="0"/>
              <a:t>: </a:t>
            </a:r>
            <a:r>
              <a:rPr lang="en-US" sz="1200" dirty="0">
                <a:effectLst/>
                <a:latin typeface="Times New Roman" panose="02020603050405020304" pitchFamily="18" charset="0"/>
                <a:ea typeface="Times New Roman" panose="02020603050405020304" pitchFamily="18" charset="0"/>
              </a:rPr>
              <a:t>Defense Strategy for Suicide Prevention (DSSP) signed</a:t>
            </a:r>
            <a:endParaRPr lang="en-US" sz="1800" dirty="0"/>
          </a:p>
          <a:p>
            <a:r>
              <a:rPr lang="en-US" sz="1800" b="1" dirty="0"/>
              <a:t>2016</a:t>
            </a:r>
            <a:r>
              <a:rPr lang="en-US" sz="1800" dirty="0"/>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DoDI 6490.16 is published first Department-wide policy that provides comprehensive guidance for the Department’s suicide prevention and resilience efforts.  </a:t>
            </a:r>
            <a:endParaRPr lang="en-US" sz="1800" dirty="0"/>
          </a:p>
          <a:p>
            <a:r>
              <a:rPr lang="en-US" sz="1800" b="1" dirty="0"/>
              <a:t>2019:</a:t>
            </a:r>
            <a:r>
              <a:rPr lang="en-US" sz="1800" dirty="0"/>
              <a:t> </a:t>
            </a:r>
            <a:r>
              <a:rPr lang="en-US" sz="1200" dirty="0">
                <a:solidFill>
                  <a:schemeClr val="tx1"/>
                </a:solidFill>
                <a:effectLst/>
                <a:latin typeface="Times New Roman" panose="02020603050405020304" pitchFamily="18" charset="0"/>
                <a:ea typeface="Calibri" panose="020F0502020204030204" pitchFamily="34" charset="0"/>
              </a:rPr>
              <a:t>Department of Defense (DoD) Annual Suicide Report (ASR) becomes the release authority for the official annual suicide counts and unadjusted rates for the DoD</a:t>
            </a:r>
            <a:endParaRPr lang="en-US"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2022: </a:t>
            </a:r>
            <a:r>
              <a:rPr lang="en-US" sz="1200" dirty="0">
                <a:effectLst/>
                <a:latin typeface="Arial" panose="020B0604020202020204" pitchFamily="34" charset="0"/>
                <a:ea typeface="Arial" panose="020B0604020202020204" pitchFamily="34" charset="0"/>
              </a:rPr>
              <a:t>Suicide Prevention and Response Independent Review Committee (SPRIRC), launched in CY 2022.  The SPRIRC is tasked with reviewing the Department's efforts to address and prevent suicide, visit multiple installations, conduct additional information gathering, and make recommendations to reduce suicide at the installations reviewed. </a:t>
            </a:r>
            <a:endParaRPr lang="en-US" sz="1800" dirty="0"/>
          </a:p>
          <a:p>
            <a:r>
              <a:rPr lang="en-US" sz="1800" b="1" dirty="0"/>
              <a:t>2023</a:t>
            </a:r>
            <a:r>
              <a:rPr lang="en-US" sz="1800" dirty="0"/>
              <a:t>: DSPO to oversee implementation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7D123-7196-453B-8780-4F77D9A31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49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600"/>
              </a:spcBef>
              <a:spcAft>
                <a:spcPts val="0"/>
              </a:spcAft>
            </a:pPr>
            <a:r>
              <a:rPr lang="en-US" sz="1800" dirty="0">
                <a:effectLst/>
                <a:latin typeface="Calibri Light" panose="020F0302020204030204" pitchFamily="34" charset="0"/>
                <a:ea typeface="Times New Roman" panose="02020603050405020304" pitchFamily="18" charset="0"/>
              </a:rPr>
              <a:t>The period when Service members separate or retire from the military can include multiple life adjustments</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(e.g. location,</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career,</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relationships,</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family</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roles,</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support</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systems,</a:t>
            </a:r>
            <a:r>
              <a:rPr lang="en-US" sz="1800" spc="-3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social</a:t>
            </a:r>
            <a:r>
              <a:rPr lang="en-US" sz="1800" spc="-3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networks,</a:t>
            </a:r>
            <a:r>
              <a:rPr lang="en-US" sz="1800" spc="-3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community, financial) that may increase their level of stress and risk.</a:t>
            </a:r>
            <a:endParaRPr lang="en-US" sz="1800" dirty="0">
              <a:effectLst/>
              <a:latin typeface="Calibri" panose="020F0502020204030204" pitchFamily="34" charset="0"/>
              <a:ea typeface="Times New Roman" panose="02020603050405020304" pitchFamily="18" charset="0"/>
            </a:endParaRPr>
          </a:p>
          <a:p>
            <a:pPr marL="228600" marR="0">
              <a:spcBef>
                <a:spcPts val="600"/>
              </a:spcBef>
              <a:spcAft>
                <a:spcPts val="0"/>
              </a:spcAft>
            </a:pPr>
            <a:endParaRPr lang="en-US" sz="1800" dirty="0">
              <a:effectLst/>
              <a:latin typeface="Calibri Light" panose="020F0302020204030204" pitchFamily="34" charset="0"/>
              <a:ea typeface="Times New Roman" panose="02020603050405020304" pitchFamily="18" charset="0"/>
            </a:endParaRPr>
          </a:p>
          <a:p>
            <a:pPr marL="228600" marR="0">
              <a:spcBef>
                <a:spcPts val="600"/>
              </a:spcBef>
              <a:spcAft>
                <a:spcPts val="0"/>
              </a:spcAft>
            </a:pPr>
            <a:r>
              <a:rPr lang="en-US" sz="1800" dirty="0">
                <a:effectLst/>
                <a:latin typeface="Calibri Light" panose="020F0302020204030204" pitchFamily="34" charset="0"/>
                <a:ea typeface="Times New Roman" panose="02020603050405020304" pitchFamily="18" charset="0"/>
              </a:rPr>
              <a:t>Many</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overarching</a:t>
            </a:r>
            <a:r>
              <a:rPr lang="en-US" sz="1800" spc="-2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efforts</a:t>
            </a:r>
            <a:r>
              <a:rPr lang="en-US" sz="1800" spc="-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aim</a:t>
            </a:r>
            <a:r>
              <a:rPr lang="en-US" sz="1800" spc="-1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to</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ensure</a:t>
            </a:r>
            <a:r>
              <a:rPr lang="en-US" sz="1800" spc="-1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a</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seamless</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military-to-civilian</a:t>
            </a:r>
            <a:r>
              <a:rPr lang="en-US" sz="1800" spc="-3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transition,</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thereby</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contributing</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to our overall suicide prevention efforts.</a:t>
            </a:r>
            <a:endParaRPr lang="en-US" sz="1800" dirty="0">
              <a:effectLst/>
              <a:latin typeface="Calibri" panose="020F0502020204030204" pitchFamily="34" charset="0"/>
              <a:ea typeface="Times New Roman" panose="02020603050405020304" pitchFamily="18" charset="0"/>
            </a:endParaRPr>
          </a:p>
          <a:p>
            <a:pPr marL="228600" marR="0">
              <a:spcBef>
                <a:spcPts val="600"/>
              </a:spcBef>
              <a:spcAft>
                <a:spcPts val="0"/>
              </a:spcAft>
            </a:pPr>
            <a:endParaRPr lang="en-US" sz="1800" dirty="0">
              <a:effectLst/>
              <a:latin typeface="Calibri" panose="020F0502020204030204" pitchFamily="34" charset="0"/>
              <a:ea typeface="Times New Roman" panose="02020603050405020304" pitchFamily="18" charset="0"/>
            </a:endParaRPr>
          </a:p>
          <a:p>
            <a:pPr marL="228600" marR="0">
              <a:spcBef>
                <a:spcPts val="600"/>
              </a:spcBef>
              <a:spcAft>
                <a:spcPts val="0"/>
              </a:spcAft>
            </a:pPr>
            <a:r>
              <a:rPr lang="en-US" sz="1800" dirty="0">
                <a:effectLst/>
                <a:latin typeface="Calibri Light" panose="020F0302020204030204" pitchFamily="34" charset="0"/>
                <a:ea typeface="Times New Roman" panose="02020603050405020304" pitchFamily="18" charset="0"/>
              </a:rPr>
              <a:t>DoD</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works</a:t>
            </a:r>
            <a:r>
              <a:rPr lang="en-US" sz="1800" spc="-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closely</a:t>
            </a:r>
            <a:r>
              <a:rPr lang="en-US" sz="1800" spc="-2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with</a:t>
            </a:r>
            <a:r>
              <a:rPr lang="en-US" sz="1800" spc="-1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VA</a:t>
            </a:r>
            <a:r>
              <a:rPr lang="en-US" sz="1800" spc="-2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to</a:t>
            </a:r>
            <a:r>
              <a:rPr lang="en-US" sz="1800" spc="-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develop</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and</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support</a:t>
            </a:r>
            <a:r>
              <a:rPr lang="en-US" sz="1800" spc="-10"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an</a:t>
            </a:r>
            <a:r>
              <a:rPr lang="en-US" sz="1800" spc="-2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overarching</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transition</a:t>
            </a:r>
            <a:r>
              <a:rPr lang="en-US" sz="1800" spc="-1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framework</a:t>
            </a:r>
            <a:r>
              <a:rPr lang="en-US" sz="1800" spc="-5" dirty="0">
                <a:effectLst/>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a:t>
            </a:r>
            <a:r>
              <a:rPr lang="en-US" sz="1800" spc="-25" dirty="0">
                <a:effectLst/>
                <a:latin typeface="Calibri Light" panose="020F0302020204030204" pitchFamily="34" charset="0"/>
                <a:ea typeface="Times New Roman" panose="02020603050405020304" pitchFamily="18" charset="0"/>
              </a:rPr>
              <a:t> </a:t>
            </a:r>
            <a:r>
              <a:rPr lang="en-US" sz="1800" b="1" i="1" dirty="0">
                <a:effectLst/>
                <a:latin typeface="Calibri Light" panose="020F0302020204030204" pitchFamily="34" charset="0"/>
                <a:ea typeface="Times New Roman" panose="02020603050405020304" pitchFamily="18" charset="0"/>
              </a:rPr>
              <a:t>which begins a year before separation/retirement and continues through a year after service.</a:t>
            </a:r>
            <a:endParaRPr lang="en-US" dirty="0"/>
          </a:p>
        </p:txBody>
      </p:sp>
      <p:sp>
        <p:nvSpPr>
          <p:cNvPr id="4" name="Slide Number Placeholder 3"/>
          <p:cNvSpPr>
            <a:spLocks noGrp="1"/>
          </p:cNvSpPr>
          <p:nvPr>
            <p:ph type="sldNum" sz="quarter" idx="5"/>
          </p:nvPr>
        </p:nvSpPr>
        <p:spPr/>
        <p:txBody>
          <a:bodyPr/>
          <a:lstStyle/>
          <a:p>
            <a:fld id="{3667D123-7196-453B-8780-4F77D9A31D9C}" type="slidenum">
              <a:rPr lang="en-US" smtClean="0"/>
              <a:t>13</a:t>
            </a:fld>
            <a:endParaRPr lang="en-US"/>
          </a:p>
        </p:txBody>
      </p:sp>
    </p:spTree>
    <p:extLst>
      <p:ext uri="{BB962C8B-B14F-4D97-AF65-F5344CB8AC3E}">
        <p14:creationId xmlns:p14="http://schemas.microsoft.com/office/powerpoint/2010/main" val="4107358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t="56707"/>
          <a:stretch/>
        </p:blipFill>
        <p:spPr>
          <a:xfrm>
            <a:off x="0" y="4137434"/>
            <a:ext cx="12192000" cy="2969044"/>
          </a:xfrm>
          <a:prstGeom prst="rect">
            <a:avLst/>
          </a:prstGeom>
        </p:spPr>
      </p:pic>
      <p:sp>
        <p:nvSpPr>
          <p:cNvPr id="2" name="Title 1"/>
          <p:cNvSpPr>
            <a:spLocks noGrp="1"/>
          </p:cNvSpPr>
          <p:nvPr>
            <p:ph type="ctrTitle"/>
          </p:nvPr>
        </p:nvSpPr>
        <p:spPr>
          <a:xfrm>
            <a:off x="914400" y="1524001"/>
            <a:ext cx="10363200" cy="1470025"/>
          </a:xfrm>
        </p:spPr>
        <p:txBody>
          <a:bodyPr>
            <a:normAutofit/>
          </a:bodyPr>
          <a:lstStyle>
            <a:lvl1pPr algn="ctr">
              <a:defRPr sz="3600">
                <a:latin typeface="Garamond" panose="02020404030301010803" pitchFamily="18"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352800"/>
            <a:ext cx="8534400" cy="685800"/>
          </a:xfrm>
        </p:spPr>
        <p:txBody>
          <a:bodyPr>
            <a:normAutofit/>
          </a:bodyPr>
          <a:lstStyle>
            <a:lvl1pPr marL="0" indent="0" algn="ctr">
              <a:buNone/>
              <a:defRPr sz="2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Box 9"/>
          <p:cNvSpPr txBox="1"/>
          <p:nvPr userDrawn="1"/>
        </p:nvSpPr>
        <p:spPr>
          <a:xfrm>
            <a:off x="4064000" y="6551613"/>
            <a:ext cx="7924800" cy="307975"/>
          </a:xfrm>
          <a:prstGeom prst="rect">
            <a:avLst/>
          </a:prstGeom>
          <a:noFill/>
        </p:spPr>
        <p:txBody>
          <a:bodyPr>
            <a:spAutoFit/>
          </a:bodyPr>
          <a:lstStyle/>
          <a:p>
            <a:pPr algn="r" fontAlgn="auto">
              <a:spcBef>
                <a:spcPts val="0"/>
              </a:spcBef>
              <a:spcAft>
                <a:spcPts val="0"/>
              </a:spcAft>
              <a:defRPr/>
            </a:pPr>
            <a:r>
              <a:rPr lang="en-US" sz="1400" b="1">
                <a:solidFill>
                  <a:schemeClr val="bg1"/>
                </a:solidFill>
                <a:latin typeface="Garamond" panose="02020404030301010803" pitchFamily="18" charset="0"/>
                <a:ea typeface="Copperplate-Gothic-Light" pitchFamily="2" charset="0"/>
                <a:cs typeface="Arial"/>
              </a:rPr>
              <a:t>DEFENSE SUICIDE PREVENTION OFFICE</a:t>
            </a:r>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388025" y="4579910"/>
            <a:ext cx="2281034" cy="22780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456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121061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125427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215865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243196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5739AE4-A323-495A-97D9-AA737601E5CA}"/>
              </a:ext>
            </a:extLst>
          </p:cNvPr>
          <p:cNvSpPr>
            <a:spLocks noGrp="1"/>
          </p:cNvSpPr>
          <p:nvPr>
            <p:ph type="pic" sz="quarter" idx="12"/>
          </p:nvPr>
        </p:nvSpPr>
        <p:spPr>
          <a:xfrm>
            <a:off x="0" y="914400"/>
            <a:ext cx="12192000" cy="59436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2" name="Title 1">
            <a:extLst>
              <a:ext uri="{FF2B5EF4-FFF2-40B4-BE49-F238E27FC236}">
                <a16:creationId xmlns:a16="http://schemas.microsoft.com/office/drawing/2014/main" id="{BAE0A0C2-D54A-4B7B-B6D8-24454AEC9630}"/>
              </a:ext>
            </a:extLst>
          </p:cNvPr>
          <p:cNvSpPr>
            <a:spLocks noGrp="1"/>
          </p:cNvSpPr>
          <p:nvPr>
            <p:ph type="title"/>
          </p:nvPr>
        </p:nvSpPr>
        <p:spPr>
          <a:xfrm>
            <a:off x="304800" y="973480"/>
            <a:ext cx="6169152" cy="1060704"/>
          </a:xfrm>
        </p:spPr>
        <p:txBody>
          <a:bodyPr>
            <a:noAutofit/>
          </a:bodyPr>
          <a:lstStyle>
            <a:lvl1pPr>
              <a:defRPr sz="3600">
                <a:solidFill>
                  <a:schemeClr val="tx1"/>
                </a:solidFill>
              </a:defRPr>
            </a:lvl1pPr>
          </a:lstStyle>
          <a:p>
            <a:r>
              <a:rPr lang="en-US"/>
              <a:t>Click to edit Master title style</a:t>
            </a:r>
          </a:p>
        </p:txBody>
      </p:sp>
      <p:sp>
        <p:nvSpPr>
          <p:cNvPr id="13" name="Subtitle 1">
            <a:extLst>
              <a:ext uri="{FF2B5EF4-FFF2-40B4-BE49-F238E27FC236}">
                <a16:creationId xmlns:a16="http://schemas.microsoft.com/office/drawing/2014/main" id="{9610676C-2E2C-4F5E-A4AF-6DC24895230D}"/>
              </a:ext>
            </a:extLst>
          </p:cNvPr>
          <p:cNvSpPr>
            <a:spLocks noGrp="1"/>
          </p:cNvSpPr>
          <p:nvPr>
            <p:ph type="body" sz="quarter" idx="13" hasCustomPrompt="1"/>
          </p:nvPr>
        </p:nvSpPr>
        <p:spPr>
          <a:xfrm>
            <a:off x="304801" y="2063680"/>
            <a:ext cx="6170084" cy="1655064"/>
          </a:xfrm>
        </p:spPr>
        <p:txBody>
          <a:bodyPr/>
          <a:lstStyle>
            <a:lvl1pPr marL="0" indent="0">
              <a:buNone/>
              <a:defRPr sz="2100" b="1"/>
            </a:lvl1pPr>
          </a:lstStyle>
          <a:p>
            <a:pPr lvl="0"/>
            <a:r>
              <a:rPr lang="en-US"/>
              <a:t>Click to edit Master subtitle style</a:t>
            </a:r>
          </a:p>
        </p:txBody>
      </p:sp>
      <p:sp>
        <p:nvSpPr>
          <p:cNvPr id="3" name="Slide Number Placeholder 2">
            <a:extLst>
              <a:ext uri="{FF2B5EF4-FFF2-40B4-BE49-F238E27FC236}">
                <a16:creationId xmlns:a16="http://schemas.microsoft.com/office/drawing/2014/main" id="{EEA058CA-D310-4AFB-BEBE-09AB2005916E}"/>
              </a:ext>
            </a:extLst>
          </p:cNvPr>
          <p:cNvSpPr>
            <a:spLocks noGrp="1"/>
          </p:cNvSpPr>
          <p:nvPr>
            <p:ph type="sldNum" sz="quarter" idx="10"/>
          </p:nvPr>
        </p:nvSpPr>
        <p:spPr/>
        <p:txBody>
          <a:bodyPr/>
          <a:lstStyle/>
          <a:p>
            <a:fld id="{2D06A98E-9D45-4AC9-A0D5-10D89E137443}" type="slidenum">
              <a:rPr lang="en-US" smtClean="0"/>
              <a:pPr/>
              <a:t>‹#›</a:t>
            </a:fld>
            <a:endParaRPr lang="en-US"/>
          </a:p>
        </p:txBody>
      </p:sp>
      <p:sp>
        <p:nvSpPr>
          <p:cNvPr id="4" name="Footer Placeholder 3">
            <a:extLst>
              <a:ext uri="{FF2B5EF4-FFF2-40B4-BE49-F238E27FC236}">
                <a16:creationId xmlns:a16="http://schemas.microsoft.com/office/drawing/2014/main" id="{5414B113-6A9A-4AA3-AA71-9BA65978B768}"/>
              </a:ext>
            </a:extLst>
          </p:cNvPr>
          <p:cNvSpPr>
            <a:spLocks noGrp="1"/>
          </p:cNvSpPr>
          <p:nvPr>
            <p:ph type="ftr" sz="quarter" idx="11"/>
          </p:nvPr>
        </p:nvSpPr>
        <p:spPr/>
        <p:txBody>
          <a:bodyPr/>
          <a:lstStyle/>
          <a:p>
            <a:r>
              <a:rPr lang="en-US">
                <a:ea typeface="Calibri" charset="0"/>
                <a:cs typeface="Calibri" charset="0"/>
              </a:rPr>
              <a:t>www.MilitaryOneSource.mil  •  800-342-9647</a:t>
            </a:r>
          </a:p>
        </p:txBody>
      </p:sp>
      <p:grpSp>
        <p:nvGrpSpPr>
          <p:cNvPr id="12" name="Group 11">
            <a:extLst>
              <a:ext uri="{FF2B5EF4-FFF2-40B4-BE49-F238E27FC236}">
                <a16:creationId xmlns:a16="http://schemas.microsoft.com/office/drawing/2014/main" id="{14EF4373-CBCA-D07B-C354-C8AC1B210DD4}"/>
              </a:ext>
            </a:extLst>
          </p:cNvPr>
          <p:cNvGrpSpPr/>
          <p:nvPr userDrawn="1"/>
        </p:nvGrpSpPr>
        <p:grpSpPr>
          <a:xfrm>
            <a:off x="1" y="190176"/>
            <a:ext cx="11921151" cy="466344"/>
            <a:chOff x="0" y="190176"/>
            <a:chExt cx="8940863" cy="466344"/>
          </a:xfrm>
        </p:grpSpPr>
        <p:pic>
          <p:nvPicPr>
            <p:cNvPr id="14" name="Military OneSource Logo">
              <a:extLst>
                <a:ext uri="{FF2B5EF4-FFF2-40B4-BE49-F238E27FC236}">
                  <a16:creationId xmlns:a16="http://schemas.microsoft.com/office/drawing/2014/main" id="{0C30FD80-CB22-B265-5D3D-C9D5389E9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71" y="227785"/>
              <a:ext cx="1307592" cy="313712"/>
            </a:xfrm>
            <a:prstGeom prst="rect">
              <a:avLst/>
            </a:prstGeom>
          </p:spPr>
        </p:pic>
        <p:sp>
          <p:nvSpPr>
            <p:cNvPr id="15" name="Rectangle 14" descr="Red header bar.">
              <a:extLst>
                <a:ext uri="{FF2B5EF4-FFF2-40B4-BE49-F238E27FC236}">
                  <a16:creationId xmlns:a16="http://schemas.microsoft.com/office/drawing/2014/main" id="{DCE3162D-FDA7-A64E-A527-E2D23AA021F6}"/>
                </a:ext>
              </a:extLst>
            </p:cNvPr>
            <p:cNvSpPr/>
            <p:nvPr userDrawn="1"/>
          </p:nvSpPr>
          <p:spPr>
            <a:xfrm>
              <a:off x="0" y="190176"/>
              <a:ext cx="7406640"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12A2F"/>
                </a:solidFill>
              </a:endParaRPr>
            </a:p>
          </p:txBody>
        </p:sp>
      </p:grpSp>
    </p:spTree>
    <p:extLst>
      <p:ext uri="{BB962C8B-B14F-4D97-AF65-F5344CB8AC3E}">
        <p14:creationId xmlns:p14="http://schemas.microsoft.com/office/powerpoint/2010/main" val="1381989807"/>
      </p:ext>
    </p:extLst>
  </p:cSld>
  <p:clrMapOvr>
    <a:masterClrMapping/>
  </p:clrMapOvr>
  <p:extLst>
    <p:ext uri="{DCECCB84-F9BA-43D5-87BE-67443E8EF086}">
      <p15:sldGuideLst xmlns:p15="http://schemas.microsoft.com/office/powerpoint/2012/main">
        <p15:guide id="1" pos="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5739AE4-A323-495A-97D9-AA737601E5CA}"/>
              </a:ext>
            </a:extLst>
          </p:cNvPr>
          <p:cNvSpPr>
            <a:spLocks noGrp="1"/>
          </p:cNvSpPr>
          <p:nvPr>
            <p:ph type="pic" sz="quarter" idx="12"/>
          </p:nvPr>
        </p:nvSpPr>
        <p:spPr>
          <a:xfrm>
            <a:off x="0" y="667662"/>
            <a:ext cx="12192000" cy="396239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9" name="Group 8">
            <a:extLst>
              <a:ext uri="{FF2B5EF4-FFF2-40B4-BE49-F238E27FC236}">
                <a16:creationId xmlns:a16="http://schemas.microsoft.com/office/drawing/2014/main" id="{437C7778-0467-4947-AEFC-D17DA67D1917}"/>
              </a:ext>
            </a:extLst>
          </p:cNvPr>
          <p:cNvGrpSpPr/>
          <p:nvPr userDrawn="1"/>
        </p:nvGrpSpPr>
        <p:grpSpPr>
          <a:xfrm>
            <a:off x="0" y="190176"/>
            <a:ext cx="12065219" cy="466344"/>
            <a:chOff x="0" y="190176"/>
            <a:chExt cx="9048914" cy="466344"/>
          </a:xfrm>
        </p:grpSpPr>
        <p:sp>
          <p:nvSpPr>
            <p:cNvPr id="5" name="Rectangle 4" descr="Red header bar.">
              <a:extLst>
                <a:ext uri="{FF2B5EF4-FFF2-40B4-BE49-F238E27FC236}">
                  <a16:creationId xmlns:a16="http://schemas.microsoft.com/office/drawing/2014/main" id="{52817A67-B175-4499-8C49-85CA3936636D}"/>
                </a:ext>
              </a:extLst>
            </p:cNvPr>
            <p:cNvSpPr/>
            <p:nvPr userDrawn="1"/>
          </p:nvSpPr>
          <p:spPr>
            <a:xfrm>
              <a:off x="0" y="190176"/>
              <a:ext cx="7274257"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pic>
          <p:nvPicPr>
            <p:cNvPr id="6" name="Military OneSource Logo">
              <a:extLst>
                <a:ext uri="{FF2B5EF4-FFF2-40B4-BE49-F238E27FC236}">
                  <a16:creationId xmlns:a16="http://schemas.microsoft.com/office/drawing/2014/main" id="{C4C7461E-6ED1-4716-B3CD-75FBB9AAA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8272" y="203824"/>
              <a:ext cx="1640642" cy="393616"/>
            </a:xfrm>
            <a:prstGeom prst="rect">
              <a:avLst/>
            </a:prstGeom>
          </p:spPr>
        </p:pic>
      </p:grpSp>
      <p:sp>
        <p:nvSpPr>
          <p:cNvPr id="2" name="Title 1">
            <a:extLst>
              <a:ext uri="{FF2B5EF4-FFF2-40B4-BE49-F238E27FC236}">
                <a16:creationId xmlns:a16="http://schemas.microsoft.com/office/drawing/2014/main" id="{BAE0A0C2-D54A-4B7B-B6D8-24454AEC9630}"/>
              </a:ext>
            </a:extLst>
          </p:cNvPr>
          <p:cNvSpPr>
            <a:spLocks noGrp="1"/>
          </p:cNvSpPr>
          <p:nvPr>
            <p:ph type="title"/>
          </p:nvPr>
        </p:nvSpPr>
        <p:spPr>
          <a:xfrm>
            <a:off x="2472267" y="5145310"/>
            <a:ext cx="6169152" cy="572411"/>
          </a:xfrm>
        </p:spPr>
        <p:txBody>
          <a:bodyPr>
            <a:noAutofit/>
          </a:bodyPr>
          <a:lstStyle>
            <a:lvl1pPr>
              <a:defRPr sz="2400">
                <a:solidFill>
                  <a:schemeClr val="tx1"/>
                </a:solidFill>
              </a:defRPr>
            </a:lvl1pPr>
          </a:lstStyle>
          <a:p>
            <a:r>
              <a:rPr lang="en-US"/>
              <a:t>Click to edit Master title style</a:t>
            </a:r>
          </a:p>
        </p:txBody>
      </p:sp>
      <p:sp>
        <p:nvSpPr>
          <p:cNvPr id="13" name="Subtitle 1">
            <a:extLst>
              <a:ext uri="{FF2B5EF4-FFF2-40B4-BE49-F238E27FC236}">
                <a16:creationId xmlns:a16="http://schemas.microsoft.com/office/drawing/2014/main" id="{9610676C-2E2C-4F5E-A4AF-6DC24895230D}"/>
              </a:ext>
            </a:extLst>
          </p:cNvPr>
          <p:cNvSpPr>
            <a:spLocks noGrp="1"/>
          </p:cNvSpPr>
          <p:nvPr>
            <p:ph type="body" sz="quarter" idx="13" hasCustomPrompt="1"/>
          </p:nvPr>
        </p:nvSpPr>
        <p:spPr>
          <a:xfrm>
            <a:off x="2472267" y="5747218"/>
            <a:ext cx="6170084" cy="443121"/>
          </a:xfrm>
        </p:spPr>
        <p:txBody>
          <a:bodyPr/>
          <a:lstStyle>
            <a:lvl1pPr marL="0" indent="0">
              <a:buNone/>
              <a:defRPr sz="1600" b="1"/>
            </a:lvl1pPr>
          </a:lstStyle>
          <a:p>
            <a:pPr lvl="0"/>
            <a:r>
              <a:rPr lang="en-US"/>
              <a:t>Click to edit Master subtitle style</a:t>
            </a:r>
          </a:p>
        </p:txBody>
      </p:sp>
      <p:sp>
        <p:nvSpPr>
          <p:cNvPr id="3" name="Slide Number Placeholder 2">
            <a:extLst>
              <a:ext uri="{FF2B5EF4-FFF2-40B4-BE49-F238E27FC236}">
                <a16:creationId xmlns:a16="http://schemas.microsoft.com/office/drawing/2014/main" id="{EEA058CA-D310-4AFB-BEBE-09AB2005916E}"/>
              </a:ext>
            </a:extLst>
          </p:cNvPr>
          <p:cNvSpPr>
            <a:spLocks noGrp="1"/>
          </p:cNvSpPr>
          <p:nvPr>
            <p:ph type="sldNum" sz="quarter" idx="10"/>
          </p:nvPr>
        </p:nvSpPr>
        <p:spPr/>
        <p:txBody>
          <a:bodyPr/>
          <a:lstStyle/>
          <a:p>
            <a:fld id="{2D06A98E-9D45-4AC9-A0D5-10D89E137443}" type="slidenum">
              <a:rPr lang="en-US" smtClean="0"/>
              <a:pPr/>
              <a:t>‹#›</a:t>
            </a:fld>
            <a:endParaRPr lang="en-US" dirty="0"/>
          </a:p>
        </p:txBody>
      </p:sp>
      <p:pic>
        <p:nvPicPr>
          <p:cNvPr id="10" name="Logo 1" descr="United States Department of Defense seal.">
            <a:extLst>
              <a:ext uri="{FF2B5EF4-FFF2-40B4-BE49-F238E27FC236}">
                <a16:creationId xmlns:a16="http://schemas.microsoft.com/office/drawing/2014/main" id="{263DFDD7-C572-45E8-8F59-EF19E5E45A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835" y="5383144"/>
            <a:ext cx="896131" cy="672098"/>
          </a:xfrm>
          <a:prstGeom prst="rect">
            <a:avLst/>
          </a:prstGeom>
        </p:spPr>
      </p:pic>
      <p:pic>
        <p:nvPicPr>
          <p:cNvPr id="11" name="Logo 2" descr="Military Community &amp; Family Policy seal.">
            <a:extLst>
              <a:ext uri="{FF2B5EF4-FFF2-40B4-BE49-F238E27FC236}">
                <a16:creationId xmlns:a16="http://schemas.microsoft.com/office/drawing/2014/main" id="{D2FFC017-0408-4C94-9179-999A3D68EDB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83306" y="5383145"/>
            <a:ext cx="892201" cy="669151"/>
          </a:xfrm>
          <a:prstGeom prst="rect">
            <a:avLst/>
          </a:prstGeom>
        </p:spPr>
      </p:pic>
    </p:spTree>
    <p:extLst>
      <p:ext uri="{BB962C8B-B14F-4D97-AF65-F5344CB8AC3E}">
        <p14:creationId xmlns:p14="http://schemas.microsoft.com/office/powerpoint/2010/main" val="3043900046"/>
      </p:ext>
    </p:extLst>
  </p:cSld>
  <p:clrMapOvr>
    <a:masterClrMapping/>
  </p:clrMapOvr>
  <p:extLst>
    <p:ext uri="{DCECCB84-F9BA-43D5-87BE-67443E8EF086}">
      <p15:sldGuideLst xmlns:p15="http://schemas.microsoft.com/office/powerpoint/2012/main">
        <p15:guide id="1" pos="1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48C0-D508-448B-9F31-88CF274CF0F6}"/>
              </a:ext>
            </a:extLst>
          </p:cNvPr>
          <p:cNvSpPr>
            <a:spLocks noGrp="1"/>
          </p:cNvSpPr>
          <p:nvPr>
            <p:ph type="title"/>
          </p:nvPr>
        </p:nvSpPr>
        <p:spPr>
          <a:xfrm>
            <a:off x="578508" y="704993"/>
            <a:ext cx="10515600" cy="923692"/>
          </a:xfrm>
        </p:spPr>
        <p:txBody>
          <a:bodyPr/>
          <a:lstStyle>
            <a:lvl1pPr algn="ctr">
              <a:defRPr/>
            </a:lvl1pPr>
          </a:lstStyle>
          <a:p>
            <a:r>
              <a:rPr lang="en-US"/>
              <a:t>Click to edit Master title style</a:t>
            </a:r>
          </a:p>
        </p:txBody>
      </p:sp>
      <p:sp>
        <p:nvSpPr>
          <p:cNvPr id="4" name="Rectangle 3">
            <a:extLst>
              <a:ext uri="{FF2B5EF4-FFF2-40B4-BE49-F238E27FC236}">
                <a16:creationId xmlns:a16="http://schemas.microsoft.com/office/drawing/2014/main" id="{7DEF6EC5-0EB6-455C-A411-F41857D23C79}"/>
              </a:ext>
            </a:extLst>
          </p:cNvPr>
          <p:cNvSpPr/>
          <p:nvPr userDrawn="1"/>
        </p:nvSpPr>
        <p:spPr>
          <a:xfrm>
            <a:off x="0" y="6580548"/>
            <a:ext cx="12192000" cy="3290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5">
            <a:extLst>
              <a:ext uri="{FF2B5EF4-FFF2-40B4-BE49-F238E27FC236}">
                <a16:creationId xmlns:a16="http://schemas.microsoft.com/office/drawing/2014/main" id="{4A764ACA-D536-45CE-8A48-76ED41881B64}"/>
              </a:ext>
            </a:extLst>
          </p:cNvPr>
          <p:cNvSpPr>
            <a:spLocks noGrp="1"/>
          </p:cNvSpPr>
          <p:nvPr>
            <p:ph type="body" sz="quarter" idx="12"/>
          </p:nvPr>
        </p:nvSpPr>
        <p:spPr>
          <a:xfrm>
            <a:off x="660400" y="1873919"/>
            <a:ext cx="10969581" cy="4206240"/>
          </a:xfrm>
        </p:spPr>
        <p:txBody>
          <a:bodyPr/>
          <a:lstStyle>
            <a:lvl1pPr>
              <a:defRPr sz="2400">
                <a:solidFill>
                  <a:srgbClr val="1F355E"/>
                </a:solidFill>
              </a:defRPr>
            </a:lvl1pPr>
            <a:lvl2pPr marL="685800" indent="-228600">
              <a:buFont typeface="Courier New" panose="02070309020205020404" pitchFamily="49" charset="0"/>
              <a:buChar char="o"/>
              <a:defRPr>
                <a:solidFill>
                  <a:srgbClr val="1F355E"/>
                </a:solidFill>
              </a:defRPr>
            </a:lvl2pPr>
            <a:lvl3pPr>
              <a:defRPr>
                <a:solidFill>
                  <a:srgbClr val="1F355E"/>
                </a:solidFill>
              </a:defRPr>
            </a:lvl3pPr>
            <a:lvl4pPr>
              <a:defRPr>
                <a:solidFill>
                  <a:srgbClr val="1F355E"/>
                </a:solidFill>
              </a:defRPr>
            </a:lvl4pPr>
            <a:lvl5pPr>
              <a:defRPr>
                <a:solidFill>
                  <a:srgbClr val="1F355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960379CC-28E1-4C69-AD33-E27EB723657E}"/>
              </a:ext>
            </a:extLst>
          </p:cNvPr>
          <p:cNvSpPr>
            <a:spLocks noGrp="1"/>
          </p:cNvSpPr>
          <p:nvPr>
            <p:ph type="sldNum" sz="quarter" idx="10"/>
          </p:nvPr>
        </p:nvSpPr>
        <p:spPr>
          <a:xfrm>
            <a:off x="9334857" y="6548247"/>
            <a:ext cx="2743200" cy="393616"/>
          </a:xfrm>
        </p:spPr>
        <p:txBody>
          <a:bodyPr/>
          <a:lstStyle/>
          <a:p>
            <a:fld id="{2D06A98E-9D45-4AC9-A0D5-10D89E137443}" type="slidenum">
              <a:rPr lang="en-US" smtClean="0"/>
              <a:pPr/>
              <a:t>‹#›</a:t>
            </a:fld>
            <a:endParaRPr lang="en-US" dirty="0"/>
          </a:p>
        </p:txBody>
      </p:sp>
    </p:spTree>
    <p:extLst>
      <p:ext uri="{BB962C8B-B14F-4D97-AF65-F5344CB8AC3E}">
        <p14:creationId xmlns:p14="http://schemas.microsoft.com/office/powerpoint/2010/main" val="283512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2DAE-91C7-4588-B2F6-27E545A0CD7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9982CB0-9D7D-4F39-BDE6-75E130891B3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Text Placeholder 5">
            <a:extLst>
              <a:ext uri="{FF2B5EF4-FFF2-40B4-BE49-F238E27FC236}">
                <a16:creationId xmlns:a16="http://schemas.microsoft.com/office/drawing/2014/main" id="{91A26013-F2CD-41BA-8568-AC5EFE1B8AAA}"/>
              </a:ext>
            </a:extLst>
          </p:cNvPr>
          <p:cNvSpPr>
            <a:spLocks noGrp="1"/>
          </p:cNvSpPr>
          <p:nvPr>
            <p:ph type="body" sz="quarter" idx="12"/>
          </p:nvPr>
        </p:nvSpPr>
        <p:spPr>
          <a:xfrm>
            <a:off x="694584" y="1930638"/>
            <a:ext cx="6298883" cy="44927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95621FC1-BC5F-4F7C-8065-63EBDA1A6206}"/>
              </a:ext>
            </a:extLst>
          </p:cNvPr>
          <p:cNvSpPr>
            <a:spLocks noGrp="1"/>
          </p:cNvSpPr>
          <p:nvPr>
            <p:ph type="pic" sz="quarter" idx="13" hasCustomPrompt="1"/>
          </p:nvPr>
        </p:nvSpPr>
        <p:spPr>
          <a:xfrm>
            <a:off x="7012819" y="1624765"/>
            <a:ext cx="5187139" cy="4798631"/>
          </a:xfrm>
        </p:spPr>
        <p:txBody>
          <a:bodyPr/>
          <a:lstStyle>
            <a:lvl1pPr marL="0" indent="0">
              <a:buNone/>
              <a:defRPr sz="2400"/>
            </a:lvl1pPr>
          </a:lstStyle>
          <a:p>
            <a:r>
              <a:rPr lang="en-US" dirty="0"/>
              <a:t>Click icon to add image</a:t>
            </a:r>
          </a:p>
        </p:txBody>
      </p:sp>
    </p:spTree>
    <p:extLst>
      <p:ext uri="{BB962C8B-B14F-4D97-AF65-F5344CB8AC3E}">
        <p14:creationId xmlns:p14="http://schemas.microsoft.com/office/powerpoint/2010/main" val="396643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2DAE-91C7-4588-B2F6-27E545A0CD7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9982CB0-9D7D-4F39-BDE6-75E130891B3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Text Placeholder 5">
            <a:extLst>
              <a:ext uri="{FF2B5EF4-FFF2-40B4-BE49-F238E27FC236}">
                <a16:creationId xmlns:a16="http://schemas.microsoft.com/office/drawing/2014/main" id="{91A26013-F2CD-41BA-8568-AC5EFE1B8AAA}"/>
              </a:ext>
            </a:extLst>
          </p:cNvPr>
          <p:cNvSpPr>
            <a:spLocks noGrp="1"/>
          </p:cNvSpPr>
          <p:nvPr>
            <p:ph type="body" sz="quarter" idx="12"/>
          </p:nvPr>
        </p:nvSpPr>
        <p:spPr>
          <a:xfrm>
            <a:off x="5218172" y="1930638"/>
            <a:ext cx="6298883" cy="44927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95621FC1-BC5F-4F7C-8065-63EBDA1A6206}"/>
              </a:ext>
            </a:extLst>
          </p:cNvPr>
          <p:cNvSpPr>
            <a:spLocks noGrp="1"/>
          </p:cNvSpPr>
          <p:nvPr>
            <p:ph type="pic" sz="quarter" idx="13" hasCustomPrompt="1"/>
          </p:nvPr>
        </p:nvSpPr>
        <p:spPr>
          <a:xfrm>
            <a:off x="8057" y="1639279"/>
            <a:ext cx="5130800" cy="4791456"/>
          </a:xfrm>
        </p:spPr>
        <p:txBody>
          <a:bodyPr/>
          <a:lstStyle>
            <a:lvl1pPr marL="0" indent="0">
              <a:buNone/>
              <a:defRPr sz="2400"/>
            </a:lvl1pPr>
          </a:lstStyle>
          <a:p>
            <a:r>
              <a:rPr lang="en-US" dirty="0"/>
              <a:t>Click icon to add image</a:t>
            </a:r>
          </a:p>
        </p:txBody>
      </p:sp>
    </p:spTree>
    <p:extLst>
      <p:ext uri="{BB962C8B-B14F-4D97-AF65-F5344CB8AC3E}">
        <p14:creationId xmlns:p14="http://schemas.microsoft.com/office/powerpoint/2010/main" val="2881357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4ABC-99BC-4F85-B19D-DFE26EB10FB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A9C8B7C-99CE-409E-A850-D6FF10B8E8D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Picture Placeholder 5">
            <a:extLst>
              <a:ext uri="{FF2B5EF4-FFF2-40B4-BE49-F238E27FC236}">
                <a16:creationId xmlns:a16="http://schemas.microsoft.com/office/drawing/2014/main" id="{D918E3C7-D176-440E-8DC7-A69017F136BF}"/>
              </a:ext>
            </a:extLst>
          </p:cNvPr>
          <p:cNvSpPr>
            <a:spLocks noGrp="1"/>
          </p:cNvSpPr>
          <p:nvPr>
            <p:ph type="pic" sz="quarter" idx="12" hasCustomPrompt="1"/>
          </p:nvPr>
        </p:nvSpPr>
        <p:spPr>
          <a:xfrm>
            <a:off x="3463597" y="1632343"/>
            <a:ext cx="5132832" cy="4791456"/>
          </a:xfrm>
        </p:spPr>
        <p:txBody>
          <a:bodyPr/>
          <a:lstStyle>
            <a:lvl1pPr marL="0" indent="0">
              <a:buNone/>
              <a:defRPr sz="2400"/>
            </a:lvl1pPr>
          </a:lstStyle>
          <a:p>
            <a:r>
              <a:rPr lang="en-US" dirty="0"/>
              <a:t>Click on icon to add image</a:t>
            </a:r>
          </a:p>
        </p:txBody>
      </p:sp>
      <p:sp>
        <p:nvSpPr>
          <p:cNvPr id="8" name="Content Placeholder 7">
            <a:extLst>
              <a:ext uri="{FF2B5EF4-FFF2-40B4-BE49-F238E27FC236}">
                <a16:creationId xmlns:a16="http://schemas.microsoft.com/office/drawing/2014/main" id="{2DA62E43-B2CD-468F-A98E-4BAC9F90F33F}"/>
              </a:ext>
            </a:extLst>
          </p:cNvPr>
          <p:cNvSpPr>
            <a:spLocks noGrp="1"/>
          </p:cNvSpPr>
          <p:nvPr>
            <p:ph sz="quarter" idx="13" hasCustomPrompt="1"/>
          </p:nvPr>
        </p:nvSpPr>
        <p:spPr>
          <a:xfrm>
            <a:off x="930542" y="3708984"/>
            <a:ext cx="2214033" cy="638175"/>
          </a:xfrm>
        </p:spPr>
        <p:txBody>
          <a:bodyPr/>
          <a:lstStyle>
            <a:lvl1pPr marL="0" indent="0">
              <a:buNone/>
              <a:defRPr sz="1800"/>
            </a:lvl1pPr>
          </a:lstStyle>
          <a:p>
            <a:pPr lvl="0"/>
            <a:r>
              <a:rPr lang="en-US"/>
              <a:t>Source caption if needed</a:t>
            </a:r>
          </a:p>
        </p:txBody>
      </p:sp>
    </p:spTree>
    <p:extLst>
      <p:ext uri="{BB962C8B-B14F-4D97-AF65-F5344CB8AC3E}">
        <p14:creationId xmlns:p14="http://schemas.microsoft.com/office/powerpoint/2010/main" val="170132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203393F-5E0F-022D-0580-02D2D2B6FB99}"/>
              </a:ext>
            </a:extLst>
          </p:cNvPr>
          <p:cNvSpPr/>
          <p:nvPr userDrawn="1"/>
        </p:nvSpPr>
        <p:spPr>
          <a:xfrm>
            <a:off x="0" y="29833"/>
            <a:ext cx="12192000" cy="763835"/>
          </a:xfrm>
          <a:custGeom>
            <a:avLst/>
            <a:gdLst>
              <a:gd name="connsiteX0" fmla="*/ 0 w 12192000"/>
              <a:gd name="connsiteY0" fmla="*/ 0 h 763835"/>
              <a:gd name="connsiteX1" fmla="*/ 12192000 w 12192000"/>
              <a:gd name="connsiteY1" fmla="*/ 0 h 763835"/>
              <a:gd name="connsiteX2" fmla="*/ 12192000 w 12192000"/>
              <a:gd name="connsiteY2" fmla="*/ 763835 h 763835"/>
              <a:gd name="connsiteX3" fmla="*/ 12137400 w 12192000"/>
              <a:gd name="connsiteY3" fmla="*/ 758178 h 763835"/>
              <a:gd name="connsiteX4" fmla="*/ 5918888 w 12192000"/>
              <a:gd name="connsiteY4" fmla="*/ 515654 h 763835"/>
              <a:gd name="connsiteX5" fmla="*/ 1001909 w 12192000"/>
              <a:gd name="connsiteY5" fmla="*/ 657068 h 763835"/>
              <a:gd name="connsiteX6" fmla="*/ 0 w 12192000"/>
              <a:gd name="connsiteY6" fmla="*/ 734902 h 7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763835">
                <a:moveTo>
                  <a:pt x="0" y="0"/>
                </a:moveTo>
                <a:lnTo>
                  <a:pt x="12192000" y="0"/>
                </a:lnTo>
                <a:lnTo>
                  <a:pt x="12192000" y="763835"/>
                </a:lnTo>
                <a:lnTo>
                  <a:pt x="12137400" y="758178"/>
                </a:lnTo>
                <a:cubicBezTo>
                  <a:pt x="10545944" y="608334"/>
                  <a:pt x="8347368" y="515654"/>
                  <a:pt x="5918888" y="515654"/>
                </a:cubicBezTo>
                <a:cubicBezTo>
                  <a:pt x="4097528" y="515654"/>
                  <a:pt x="2405489" y="567787"/>
                  <a:pt x="1001909" y="657068"/>
                </a:cubicBezTo>
                <a:lnTo>
                  <a:pt x="0" y="734902"/>
                </a:lnTo>
                <a:close/>
              </a:path>
            </a:pathLst>
          </a:custGeom>
          <a:solidFill>
            <a:srgbClr val="1D295C"/>
          </a:solidFill>
          <a:effectLst>
            <a:outerShdw blurRad="254000" dist="38100" dir="5400000" algn="t" rotWithShape="0">
              <a:prstClr val="black">
                <a:alpha val="9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89845" y="1920286"/>
            <a:ext cx="10592555" cy="4525963"/>
          </a:xfrm>
        </p:spPr>
        <p:txBody>
          <a:bodyPr/>
          <a:lstStyle>
            <a:lvl1pPr>
              <a:defRPr sz="1800">
                <a:solidFill>
                  <a:schemeClr val="tx1">
                    <a:lumMod val="65000"/>
                    <a:lumOff val="35000"/>
                  </a:schemeClr>
                </a:solidFill>
                <a:latin typeface="Arial" panose="020B0604020202020204" pitchFamily="34" charset="0"/>
                <a:cs typeface="Arial" panose="020B0604020202020204" pitchFamily="34" charset="0"/>
              </a:defRPr>
            </a:lvl1pPr>
            <a:lvl2pPr>
              <a:defRPr sz="1800">
                <a:solidFill>
                  <a:schemeClr val="tx1">
                    <a:lumMod val="65000"/>
                    <a:lumOff val="35000"/>
                  </a:schemeClr>
                </a:solidFill>
                <a:latin typeface="Arial" panose="020B0604020202020204" pitchFamily="34" charset="0"/>
                <a:cs typeface="Arial" panose="020B0604020202020204" pitchFamily="34" charset="0"/>
              </a:defRPr>
            </a:lvl2pPr>
            <a:lvl3pPr>
              <a:defRPr sz="1600">
                <a:solidFill>
                  <a:schemeClr val="tx1">
                    <a:lumMod val="65000"/>
                    <a:lumOff val="35000"/>
                  </a:schemeClr>
                </a:solidFill>
                <a:latin typeface="Arial" panose="020B0604020202020204" pitchFamily="34" charset="0"/>
                <a:cs typeface="Arial" panose="020B0604020202020204" pitchFamily="34" charset="0"/>
              </a:defRPr>
            </a:lvl3pPr>
            <a:lvl4pPr>
              <a:defRPr sz="1600">
                <a:solidFill>
                  <a:schemeClr val="tx1">
                    <a:lumMod val="65000"/>
                    <a:lumOff val="35000"/>
                  </a:schemeClr>
                </a:solidFill>
                <a:latin typeface="Arial" panose="020B0604020202020204" pitchFamily="34" charset="0"/>
                <a:cs typeface="Arial" panose="020B0604020202020204" pitchFamily="34" charset="0"/>
              </a:defRPr>
            </a:lvl4pPr>
            <a:lvl5pP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320800" y="783815"/>
            <a:ext cx="9550400" cy="838200"/>
          </a:xfrm>
        </p:spPr>
        <p:txBody>
          <a:bodyPr>
            <a:normAutofit/>
          </a:bodyPr>
          <a:lstStyle>
            <a:lvl1pPr algn="ctr">
              <a:defRPr sz="3200" b="1">
                <a:latin typeface="Garamond" panose="02020404030301010803" pitchFamily="18" charset="0"/>
                <a:cs typeface="Arial" panose="020B0604020202020204" pitchFamily="34" charset="0"/>
              </a:defRPr>
            </a:lvl1pPr>
          </a:lstStyle>
          <a:p>
            <a:r>
              <a:rPr lang="en-US"/>
              <a:t>Click to edit Master title style</a:t>
            </a:r>
          </a:p>
        </p:txBody>
      </p:sp>
      <p:sp>
        <p:nvSpPr>
          <p:cNvPr id="9" name="Slide Number Placeholder 5"/>
          <p:cNvSpPr>
            <a:spLocks noGrp="1"/>
          </p:cNvSpPr>
          <p:nvPr>
            <p:ph type="sldNum" sz="quarter" idx="12"/>
          </p:nvPr>
        </p:nvSpPr>
        <p:spPr>
          <a:xfrm>
            <a:off x="11480800" y="6629401"/>
            <a:ext cx="7112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2866A3C2-01FD-480D-937A-1689A91DD280}" type="slidenum">
              <a:rPr lang="en-US" smtClean="0"/>
              <a:pPr>
                <a:defRPr/>
              </a:pPr>
              <a:t>‹#›</a:t>
            </a:fld>
            <a:endParaRPr lang="en-US"/>
          </a:p>
        </p:txBody>
      </p:sp>
      <p:pic>
        <p:nvPicPr>
          <p:cNvPr id="11" name="Picture 1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205191" y="176050"/>
            <a:ext cx="1018962" cy="1018962"/>
          </a:xfrm>
          <a:prstGeom prst="rect">
            <a:avLst/>
          </a:prstGeom>
        </p:spPr>
      </p:pic>
      <p:sp>
        <p:nvSpPr>
          <p:cNvPr id="13" name="TextBox 12"/>
          <p:cNvSpPr txBox="1"/>
          <p:nvPr userDrawn="1"/>
        </p:nvSpPr>
        <p:spPr>
          <a:xfrm>
            <a:off x="4165600" y="74496"/>
            <a:ext cx="7924800" cy="307975"/>
          </a:xfrm>
          <a:prstGeom prst="rect">
            <a:avLst/>
          </a:prstGeom>
          <a:noFill/>
        </p:spPr>
        <p:txBody>
          <a:bodyPr>
            <a:spAutoFit/>
          </a:bodyPr>
          <a:lstStyle/>
          <a:p>
            <a:pPr algn="r" fontAlgn="auto">
              <a:spcBef>
                <a:spcPts val="0"/>
              </a:spcBef>
              <a:spcAft>
                <a:spcPts val="0"/>
              </a:spcAft>
              <a:defRPr/>
            </a:pPr>
            <a:r>
              <a:rPr lang="en-US" sz="1400" b="1">
                <a:solidFill>
                  <a:schemeClr val="bg1"/>
                </a:solidFill>
                <a:latin typeface="Garamond" panose="02020404030301010803" pitchFamily="18" charset="0"/>
                <a:ea typeface="Copperplate-Gothic-Light" pitchFamily="2" charset="0"/>
                <a:cs typeface="Arial"/>
              </a:rPr>
              <a:t>DEFENSE SUICIDE PREVENTION OFFICE</a:t>
            </a:r>
          </a:p>
        </p:txBody>
      </p:sp>
    </p:spTree>
    <p:extLst>
      <p:ext uri="{BB962C8B-B14F-4D97-AF65-F5344CB8AC3E}">
        <p14:creationId xmlns:p14="http://schemas.microsoft.com/office/powerpoint/2010/main" val="60260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w/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52B1-FFAD-4459-B310-78427B7EF17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D10D7AA-670E-436B-8D38-627B3EC7E11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14" name="Picture Placeholder 13">
            <a:extLst>
              <a:ext uri="{FF2B5EF4-FFF2-40B4-BE49-F238E27FC236}">
                <a16:creationId xmlns:a16="http://schemas.microsoft.com/office/drawing/2014/main" id="{9055B6ED-0B6A-48FB-91CA-AD3E34C33F86}"/>
              </a:ext>
            </a:extLst>
          </p:cNvPr>
          <p:cNvSpPr>
            <a:spLocks noGrp="1"/>
          </p:cNvSpPr>
          <p:nvPr>
            <p:ph type="pic" sz="quarter" idx="17" hasCustomPrompt="1"/>
          </p:nvPr>
        </p:nvSpPr>
        <p:spPr>
          <a:xfrm>
            <a:off x="239184" y="2315422"/>
            <a:ext cx="956733" cy="852487"/>
          </a:xfrm>
        </p:spPr>
        <p:txBody>
          <a:bodyPr/>
          <a:lstStyle>
            <a:lvl1pPr marL="0" indent="0">
              <a:buNone/>
              <a:defRPr sz="1600"/>
            </a:lvl1pPr>
          </a:lstStyle>
          <a:p>
            <a:r>
              <a:rPr lang="en-US" dirty="0"/>
              <a:t>Insert Image</a:t>
            </a:r>
          </a:p>
        </p:txBody>
      </p:sp>
      <p:sp>
        <p:nvSpPr>
          <p:cNvPr id="6" name="Text Placeholder 5">
            <a:extLst>
              <a:ext uri="{FF2B5EF4-FFF2-40B4-BE49-F238E27FC236}">
                <a16:creationId xmlns:a16="http://schemas.microsoft.com/office/drawing/2014/main" id="{32238167-D4FA-4D4E-B3AC-36C3A5D5B4DE}"/>
              </a:ext>
            </a:extLst>
          </p:cNvPr>
          <p:cNvSpPr>
            <a:spLocks noGrp="1"/>
          </p:cNvSpPr>
          <p:nvPr>
            <p:ph type="body" sz="quarter" idx="12" hasCustomPrompt="1"/>
          </p:nvPr>
        </p:nvSpPr>
        <p:spPr>
          <a:xfrm>
            <a:off x="1319857" y="2284465"/>
            <a:ext cx="10058400" cy="914400"/>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lvl="0"/>
            <a:r>
              <a:rPr lang="en-US" sz="1800" b="1">
                <a:solidFill>
                  <a:srgbClr val="002060"/>
                </a:solidFill>
              </a:rPr>
              <a:t>Click to add text </a:t>
            </a:r>
          </a:p>
          <a:p>
            <a:pPr lvl="0"/>
            <a:r>
              <a:rPr kumimoji="0" lang="en-US" sz="1800" b="0" i="0" u="none" strike="noStrike" kern="1200" cap="none" spc="0" normalizeH="0" baseline="0" noProof="0">
                <a:ln>
                  <a:noFill/>
                </a:ln>
                <a:solidFill>
                  <a:schemeClr val="tx1">
                    <a:lumMod val="65000"/>
                    <a:lumOff val="35000"/>
                  </a:schemeClr>
                </a:solidFill>
                <a:effectLst/>
                <a:uLnTx/>
                <a:uFillTx/>
                <a:latin typeface="Calibri" charset="0"/>
                <a:ea typeface="Calibri" charset="0"/>
                <a:cs typeface="Calibri" charset="0"/>
              </a:rPr>
              <a:t>Edit Master text styles</a:t>
            </a:r>
            <a:endParaRPr lang="en-US" sz="1800">
              <a:solidFill>
                <a:schemeClr val="bg2"/>
              </a:solidFill>
              <a:latin typeface="Calibri" charset="0"/>
              <a:ea typeface="Calibri" charset="0"/>
              <a:cs typeface="Calibri" charset="0"/>
            </a:endParaRPr>
          </a:p>
          <a:p>
            <a:pPr lvl="0"/>
            <a:endParaRPr lang="en-US"/>
          </a:p>
        </p:txBody>
      </p:sp>
      <p:sp>
        <p:nvSpPr>
          <p:cNvPr id="15" name="Picture Placeholder 13">
            <a:extLst>
              <a:ext uri="{FF2B5EF4-FFF2-40B4-BE49-F238E27FC236}">
                <a16:creationId xmlns:a16="http://schemas.microsoft.com/office/drawing/2014/main" id="{62B0FF48-77DB-4722-87BC-E47B2AAD6323}"/>
              </a:ext>
            </a:extLst>
          </p:cNvPr>
          <p:cNvSpPr>
            <a:spLocks noGrp="1"/>
          </p:cNvSpPr>
          <p:nvPr>
            <p:ph type="pic" sz="quarter" idx="18" hasCustomPrompt="1"/>
          </p:nvPr>
        </p:nvSpPr>
        <p:spPr>
          <a:xfrm>
            <a:off x="239184" y="3448121"/>
            <a:ext cx="956733" cy="852487"/>
          </a:xfrm>
        </p:spPr>
        <p:txBody>
          <a:bodyPr/>
          <a:lstStyle>
            <a:lvl1pPr marL="0" indent="0">
              <a:buNone/>
              <a:defRPr sz="1600"/>
            </a:lvl1pPr>
          </a:lstStyle>
          <a:p>
            <a:r>
              <a:rPr lang="en-US" dirty="0"/>
              <a:t>Insert Image</a:t>
            </a:r>
          </a:p>
        </p:txBody>
      </p:sp>
      <p:sp>
        <p:nvSpPr>
          <p:cNvPr id="11" name="Text Placeholder 5">
            <a:extLst>
              <a:ext uri="{FF2B5EF4-FFF2-40B4-BE49-F238E27FC236}">
                <a16:creationId xmlns:a16="http://schemas.microsoft.com/office/drawing/2014/main" id="{77A3FE76-55F8-4BBE-B559-9004C993366F}"/>
              </a:ext>
            </a:extLst>
          </p:cNvPr>
          <p:cNvSpPr>
            <a:spLocks noGrp="1"/>
          </p:cNvSpPr>
          <p:nvPr>
            <p:ph type="body" sz="quarter" idx="15" hasCustomPrompt="1"/>
          </p:nvPr>
        </p:nvSpPr>
        <p:spPr>
          <a:xfrm>
            <a:off x="1319857" y="3417165"/>
            <a:ext cx="10058400" cy="914400"/>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lvl="0"/>
            <a:r>
              <a:rPr lang="en-US" sz="1800" b="1">
                <a:solidFill>
                  <a:srgbClr val="002060"/>
                </a:solidFill>
              </a:rPr>
              <a:t>Click to add text </a:t>
            </a:r>
          </a:p>
          <a:p>
            <a:pPr lvl="0"/>
            <a:r>
              <a:rPr kumimoji="0" lang="en-US" sz="1800" b="0" i="0" u="none" strike="noStrike" kern="1200" cap="none" spc="0" normalizeH="0" baseline="0" noProof="0">
                <a:ln>
                  <a:noFill/>
                </a:ln>
                <a:solidFill>
                  <a:schemeClr val="tx1">
                    <a:lumMod val="65000"/>
                    <a:lumOff val="35000"/>
                  </a:schemeClr>
                </a:solidFill>
                <a:effectLst/>
                <a:uLnTx/>
                <a:uFillTx/>
                <a:latin typeface="Calibri" charset="0"/>
                <a:ea typeface="Calibri" charset="0"/>
                <a:cs typeface="Calibri" charset="0"/>
              </a:rPr>
              <a:t>Edit Master text styles</a:t>
            </a:r>
            <a:endParaRPr lang="en-US" sz="1800">
              <a:solidFill>
                <a:schemeClr val="bg2"/>
              </a:solidFill>
              <a:latin typeface="Calibri" charset="0"/>
              <a:ea typeface="Calibri" charset="0"/>
              <a:cs typeface="Calibri" charset="0"/>
            </a:endParaRPr>
          </a:p>
          <a:p>
            <a:pPr lvl="0"/>
            <a:endParaRPr lang="en-US"/>
          </a:p>
        </p:txBody>
      </p:sp>
      <p:sp>
        <p:nvSpPr>
          <p:cNvPr id="16" name="Picture Placeholder 13">
            <a:extLst>
              <a:ext uri="{FF2B5EF4-FFF2-40B4-BE49-F238E27FC236}">
                <a16:creationId xmlns:a16="http://schemas.microsoft.com/office/drawing/2014/main" id="{94BD939B-CD8C-4C93-8F76-69073748E574}"/>
              </a:ext>
            </a:extLst>
          </p:cNvPr>
          <p:cNvSpPr>
            <a:spLocks noGrp="1"/>
          </p:cNvSpPr>
          <p:nvPr>
            <p:ph type="pic" sz="quarter" idx="19" hasCustomPrompt="1"/>
          </p:nvPr>
        </p:nvSpPr>
        <p:spPr>
          <a:xfrm>
            <a:off x="239184" y="4591504"/>
            <a:ext cx="956733" cy="852487"/>
          </a:xfrm>
        </p:spPr>
        <p:txBody>
          <a:bodyPr/>
          <a:lstStyle>
            <a:lvl1pPr marL="0" indent="0">
              <a:buNone/>
              <a:defRPr sz="1600"/>
            </a:lvl1pPr>
          </a:lstStyle>
          <a:p>
            <a:r>
              <a:rPr lang="en-US" dirty="0"/>
              <a:t>Insert Image</a:t>
            </a:r>
          </a:p>
        </p:txBody>
      </p:sp>
      <p:sp>
        <p:nvSpPr>
          <p:cNvPr id="12" name="Text Placeholder 5">
            <a:extLst>
              <a:ext uri="{FF2B5EF4-FFF2-40B4-BE49-F238E27FC236}">
                <a16:creationId xmlns:a16="http://schemas.microsoft.com/office/drawing/2014/main" id="{785DA788-E783-44CB-A375-6380627CEF1D}"/>
              </a:ext>
            </a:extLst>
          </p:cNvPr>
          <p:cNvSpPr>
            <a:spLocks noGrp="1"/>
          </p:cNvSpPr>
          <p:nvPr>
            <p:ph type="body" sz="quarter" idx="16" hasCustomPrompt="1"/>
          </p:nvPr>
        </p:nvSpPr>
        <p:spPr>
          <a:xfrm>
            <a:off x="1319857" y="4560547"/>
            <a:ext cx="10058400" cy="914400"/>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lvl="0"/>
            <a:r>
              <a:rPr lang="en-US" sz="1800" b="1">
                <a:solidFill>
                  <a:srgbClr val="002060"/>
                </a:solidFill>
              </a:rPr>
              <a:t>Click to add text </a:t>
            </a:r>
          </a:p>
          <a:p>
            <a:pPr lvl="0"/>
            <a:r>
              <a:rPr kumimoji="0" lang="en-US" sz="1800" b="0" i="0" u="none" strike="noStrike" kern="1200" cap="none" spc="0" normalizeH="0" baseline="0" noProof="0">
                <a:ln>
                  <a:noFill/>
                </a:ln>
                <a:solidFill>
                  <a:schemeClr val="tx1">
                    <a:lumMod val="65000"/>
                    <a:lumOff val="35000"/>
                  </a:schemeClr>
                </a:solidFill>
                <a:effectLst/>
                <a:uLnTx/>
                <a:uFillTx/>
                <a:latin typeface="Calibri" charset="0"/>
                <a:ea typeface="Calibri" charset="0"/>
                <a:cs typeface="Calibri" charset="0"/>
              </a:rPr>
              <a:t>Edit Master text styles</a:t>
            </a:r>
            <a:endParaRPr lang="en-US" sz="1800">
              <a:solidFill>
                <a:schemeClr val="bg2"/>
              </a:solidFill>
              <a:latin typeface="Calibri" charset="0"/>
              <a:ea typeface="Calibri" charset="0"/>
              <a:cs typeface="Calibri" charset="0"/>
            </a:endParaRPr>
          </a:p>
          <a:p>
            <a:pPr lvl="0"/>
            <a:endParaRPr lang="en-US"/>
          </a:p>
        </p:txBody>
      </p:sp>
    </p:spTree>
    <p:extLst>
      <p:ext uri="{BB962C8B-B14F-4D97-AF65-F5344CB8AC3E}">
        <p14:creationId xmlns:p14="http://schemas.microsoft.com/office/powerpoint/2010/main" val="213442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s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B5B0-1E47-4BF3-A32F-FE20586F464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8412ECE-A213-433E-82BA-88208BFF430E}"/>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Text Placeholder 5">
            <a:extLst>
              <a:ext uri="{FF2B5EF4-FFF2-40B4-BE49-F238E27FC236}">
                <a16:creationId xmlns:a16="http://schemas.microsoft.com/office/drawing/2014/main" id="{921E698E-F623-420B-BBE5-FEC608F6573C}"/>
              </a:ext>
            </a:extLst>
          </p:cNvPr>
          <p:cNvSpPr>
            <a:spLocks noGrp="1"/>
          </p:cNvSpPr>
          <p:nvPr>
            <p:ph type="body" sz="quarter" idx="12" hasCustomPrompt="1"/>
          </p:nvPr>
        </p:nvSpPr>
        <p:spPr>
          <a:xfrm>
            <a:off x="772584" y="1905000"/>
            <a:ext cx="6237816" cy="420688"/>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mn-lt"/>
                <a:ea typeface="+mn-ea"/>
                <a:cs typeface="+mn-cs"/>
              </a:rPr>
              <a:t>Click to add subtitle</a:t>
            </a:r>
          </a:p>
        </p:txBody>
      </p:sp>
      <p:sp>
        <p:nvSpPr>
          <p:cNvPr id="8" name="Picture Placeholder 7">
            <a:extLst>
              <a:ext uri="{FF2B5EF4-FFF2-40B4-BE49-F238E27FC236}">
                <a16:creationId xmlns:a16="http://schemas.microsoft.com/office/drawing/2014/main" id="{2435886D-D775-4D28-A336-3DF4788FC2F5}"/>
              </a:ext>
            </a:extLst>
          </p:cNvPr>
          <p:cNvSpPr>
            <a:spLocks noGrp="1"/>
          </p:cNvSpPr>
          <p:nvPr>
            <p:ph type="pic" sz="quarter" idx="13" hasCustomPrompt="1"/>
          </p:nvPr>
        </p:nvSpPr>
        <p:spPr>
          <a:xfrm>
            <a:off x="772213" y="2472943"/>
            <a:ext cx="298704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4" name="Text Placeholder 13">
            <a:extLst>
              <a:ext uri="{FF2B5EF4-FFF2-40B4-BE49-F238E27FC236}">
                <a16:creationId xmlns:a16="http://schemas.microsoft.com/office/drawing/2014/main" id="{99336039-FAA7-4492-9873-846E99CDA6A7}"/>
              </a:ext>
            </a:extLst>
          </p:cNvPr>
          <p:cNvSpPr>
            <a:spLocks noGrp="1"/>
          </p:cNvSpPr>
          <p:nvPr>
            <p:ph type="body" sz="quarter" idx="16" hasCustomPrompt="1"/>
          </p:nvPr>
        </p:nvSpPr>
        <p:spPr>
          <a:xfrm>
            <a:off x="765809" y="4875310"/>
            <a:ext cx="2987040" cy="649224"/>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a:ln>
                <a:noFill/>
              </a:ln>
              <a:solidFill>
                <a:srgbClr val="E7E6E6"/>
              </a:solidFill>
              <a:effectLst/>
              <a:uLnTx/>
              <a:uFillTx/>
              <a:latin typeface="Calibri" charset="0"/>
              <a:ea typeface="Calibri" charset="0"/>
              <a:cs typeface="Calibri" charset="0"/>
            </a:endParaRPr>
          </a:p>
          <a:p>
            <a:pPr lvl="0"/>
            <a:endParaRPr lang="en-US"/>
          </a:p>
        </p:txBody>
      </p:sp>
      <p:sp>
        <p:nvSpPr>
          <p:cNvPr id="10" name="Picture Placeholder 9">
            <a:extLst>
              <a:ext uri="{FF2B5EF4-FFF2-40B4-BE49-F238E27FC236}">
                <a16:creationId xmlns:a16="http://schemas.microsoft.com/office/drawing/2014/main" id="{57DE81D3-8949-4290-9238-6EA84C6B29F8}"/>
              </a:ext>
            </a:extLst>
          </p:cNvPr>
          <p:cNvSpPr>
            <a:spLocks noGrp="1"/>
          </p:cNvSpPr>
          <p:nvPr>
            <p:ph type="pic" sz="quarter" idx="14" hasCustomPrompt="1"/>
          </p:nvPr>
        </p:nvSpPr>
        <p:spPr>
          <a:xfrm>
            <a:off x="4536493" y="2472943"/>
            <a:ext cx="298704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6" name="Text Placeholder 15">
            <a:extLst>
              <a:ext uri="{FF2B5EF4-FFF2-40B4-BE49-F238E27FC236}">
                <a16:creationId xmlns:a16="http://schemas.microsoft.com/office/drawing/2014/main" id="{77EFBF8C-9A35-496E-BBA1-E059D9A2500C}"/>
              </a:ext>
            </a:extLst>
          </p:cNvPr>
          <p:cNvSpPr>
            <a:spLocks noGrp="1"/>
          </p:cNvSpPr>
          <p:nvPr>
            <p:ph type="body" sz="quarter" idx="17" hasCustomPrompt="1"/>
          </p:nvPr>
        </p:nvSpPr>
        <p:spPr>
          <a:xfrm>
            <a:off x="4536493" y="4875310"/>
            <a:ext cx="2987040" cy="649224"/>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a:ln>
                <a:noFill/>
              </a:ln>
              <a:solidFill>
                <a:srgbClr val="E7E6E6"/>
              </a:solidFill>
              <a:effectLst/>
              <a:uLnTx/>
              <a:uFillTx/>
              <a:latin typeface="Calibri" charset="0"/>
              <a:ea typeface="Calibri" charset="0"/>
              <a:cs typeface="Calibri" charset="0"/>
            </a:endParaRPr>
          </a:p>
          <a:p>
            <a:pPr lvl="0"/>
            <a:endParaRPr lang="en-US"/>
          </a:p>
        </p:txBody>
      </p:sp>
      <p:sp>
        <p:nvSpPr>
          <p:cNvPr id="12" name="Picture Placeholder 11">
            <a:extLst>
              <a:ext uri="{FF2B5EF4-FFF2-40B4-BE49-F238E27FC236}">
                <a16:creationId xmlns:a16="http://schemas.microsoft.com/office/drawing/2014/main" id="{C4867627-AED5-4E9B-845B-7756123B8170}"/>
              </a:ext>
            </a:extLst>
          </p:cNvPr>
          <p:cNvSpPr>
            <a:spLocks noGrp="1"/>
          </p:cNvSpPr>
          <p:nvPr>
            <p:ph type="pic" sz="quarter" idx="15" hasCustomPrompt="1"/>
          </p:nvPr>
        </p:nvSpPr>
        <p:spPr>
          <a:xfrm>
            <a:off x="8300773" y="2473996"/>
            <a:ext cx="298704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8" name="Text Placeholder 17">
            <a:extLst>
              <a:ext uri="{FF2B5EF4-FFF2-40B4-BE49-F238E27FC236}">
                <a16:creationId xmlns:a16="http://schemas.microsoft.com/office/drawing/2014/main" id="{51D71DCF-8AF8-4EC8-8685-003D7E01F47F}"/>
              </a:ext>
            </a:extLst>
          </p:cNvPr>
          <p:cNvSpPr>
            <a:spLocks noGrp="1"/>
          </p:cNvSpPr>
          <p:nvPr>
            <p:ph type="body" sz="quarter" idx="18" hasCustomPrompt="1"/>
          </p:nvPr>
        </p:nvSpPr>
        <p:spPr>
          <a:xfrm>
            <a:off x="8300773" y="4875310"/>
            <a:ext cx="2987040" cy="649224"/>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a:ln>
                <a:noFill/>
              </a:ln>
              <a:solidFill>
                <a:srgbClr val="E7E6E6"/>
              </a:solidFill>
              <a:effectLst/>
              <a:uLnTx/>
              <a:uFillTx/>
              <a:latin typeface="Calibri" charset="0"/>
              <a:ea typeface="Calibri" charset="0"/>
              <a:cs typeface="Calibri" charset="0"/>
            </a:endParaRPr>
          </a:p>
          <a:p>
            <a:pPr lvl="0"/>
            <a:endParaRPr lang="en-US"/>
          </a:p>
        </p:txBody>
      </p:sp>
    </p:spTree>
    <p:extLst>
      <p:ext uri="{BB962C8B-B14F-4D97-AF65-F5344CB8AC3E}">
        <p14:creationId xmlns:p14="http://schemas.microsoft.com/office/powerpoint/2010/main" val="2377781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FB4EAFA-4FD3-4CED-8336-3D01AB81DDD2}"/>
              </a:ext>
            </a:extLst>
          </p:cNvPr>
          <p:cNvSpPr>
            <a:spLocks noGrp="1"/>
          </p:cNvSpPr>
          <p:nvPr>
            <p:ph type="pic" sz="quarter" idx="13"/>
          </p:nvPr>
        </p:nvSpPr>
        <p:spPr>
          <a:xfrm>
            <a:off x="0" y="786791"/>
            <a:ext cx="12192000" cy="6018212"/>
          </a:xfrm>
        </p:spPr>
        <p:txBody>
          <a:bodyPr/>
          <a:lstStyle>
            <a:lvl1pPr marL="0" indent="0">
              <a:buNone/>
              <a:defRPr/>
            </a:lvl1pPr>
          </a:lstStyle>
          <a:p>
            <a:endParaRPr lang="en-US" dirty="0"/>
          </a:p>
          <a:p>
            <a:endParaRPr lang="en-US" dirty="0"/>
          </a:p>
          <a:p>
            <a:endParaRPr lang="en-US" dirty="0"/>
          </a:p>
          <a:p>
            <a:endParaRPr lang="en-US" dirty="0"/>
          </a:p>
          <a:p>
            <a:endParaRPr lang="en-US" dirty="0"/>
          </a:p>
          <a:p>
            <a:r>
              <a:rPr lang="en-US" dirty="0"/>
              <a:t>                                                           Insert Title Slide Photo</a:t>
            </a:r>
          </a:p>
        </p:txBody>
      </p:sp>
      <p:sp>
        <p:nvSpPr>
          <p:cNvPr id="10" name="Rectangle 9" descr="Red header bar.">
            <a:extLst>
              <a:ext uri="{FF2B5EF4-FFF2-40B4-BE49-F238E27FC236}">
                <a16:creationId xmlns:a16="http://schemas.microsoft.com/office/drawing/2014/main" id="{88ADE532-85D5-4E34-901B-9C143A940C92}"/>
              </a:ext>
            </a:extLst>
          </p:cNvPr>
          <p:cNvSpPr/>
          <p:nvPr userDrawn="1"/>
        </p:nvSpPr>
        <p:spPr>
          <a:xfrm>
            <a:off x="1" y="136524"/>
            <a:ext cx="9308495" cy="420624"/>
          </a:xfrm>
          <a:prstGeom prst="rect">
            <a:avLst/>
          </a:prstGeom>
          <a:solidFill>
            <a:srgbClr val="CC2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Military OneSource Logo">
            <a:extLst>
              <a:ext uri="{FF2B5EF4-FFF2-40B4-BE49-F238E27FC236}">
                <a16:creationId xmlns:a16="http://schemas.microsoft.com/office/drawing/2014/main" id="{180662B7-B577-4972-AEA9-21621DB2D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1449" y="136524"/>
            <a:ext cx="2337609" cy="420624"/>
          </a:xfrm>
          <a:prstGeom prst="rect">
            <a:avLst/>
          </a:prstGeom>
        </p:spPr>
      </p:pic>
      <p:sp>
        <p:nvSpPr>
          <p:cNvPr id="3" name="Subtitle 2">
            <a:extLst>
              <a:ext uri="{FF2B5EF4-FFF2-40B4-BE49-F238E27FC236}">
                <a16:creationId xmlns:a16="http://schemas.microsoft.com/office/drawing/2014/main" id="{84515CA1-A274-45AC-B9C0-F016D03D5838}"/>
              </a:ext>
            </a:extLst>
          </p:cNvPr>
          <p:cNvSpPr>
            <a:spLocks noGrp="1"/>
          </p:cNvSpPr>
          <p:nvPr>
            <p:ph type="subTitle" idx="1"/>
          </p:nvPr>
        </p:nvSpPr>
        <p:spPr>
          <a:xfrm>
            <a:off x="687186" y="1962926"/>
            <a:ext cx="5408815" cy="1655762"/>
          </a:xfrm>
        </p:spPr>
        <p:txBody>
          <a:bodyPr>
            <a:normAutofit/>
          </a:bodyPr>
          <a:lstStyle>
            <a:lvl1pPr marL="0" indent="0" algn="ctr">
              <a:buNone/>
              <a:defRPr sz="21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EA4E388-F316-4FB5-9723-D5552FB17C17}"/>
              </a:ext>
            </a:extLst>
          </p:cNvPr>
          <p:cNvSpPr>
            <a:spLocks noGrp="1"/>
          </p:cNvSpPr>
          <p:nvPr>
            <p:ph type="sldNum" sz="quarter" idx="12"/>
          </p:nvPr>
        </p:nvSpPr>
        <p:spPr/>
        <p:txBody>
          <a:bodyPr/>
          <a:lstStyle>
            <a:lvl1pPr>
              <a:defRPr sz="1050"/>
            </a:lvl1pPr>
          </a:lstStyle>
          <a:p>
            <a:fld id="{2D06A98E-9D45-4AC9-A0D5-10D89E137443}" type="slidenum">
              <a:rPr lang="en-US" smtClean="0"/>
              <a:pPr/>
              <a:t>‹#›</a:t>
            </a:fld>
            <a:endParaRPr lang="en-US" dirty="0"/>
          </a:p>
        </p:txBody>
      </p:sp>
      <p:sp>
        <p:nvSpPr>
          <p:cNvPr id="11" name="Footer Placeholder 2">
            <a:extLst>
              <a:ext uri="{FF2B5EF4-FFF2-40B4-BE49-F238E27FC236}">
                <a16:creationId xmlns:a16="http://schemas.microsoft.com/office/drawing/2014/main" id="{BDD0BE0C-0BB6-4CC9-9158-3B257B6BF45F}"/>
              </a:ext>
            </a:extLst>
          </p:cNvPr>
          <p:cNvSpPr txBox="1">
            <a:spLocks/>
          </p:cNvSpPr>
          <p:nvPr userDrawn="1"/>
        </p:nvSpPr>
        <p:spPr>
          <a:xfrm>
            <a:off x="3539560" y="6430931"/>
            <a:ext cx="4613841" cy="365125"/>
          </a:xfrm>
          <a:prstGeom prst="rect">
            <a:avLst/>
          </a:prstGeom>
        </p:spPr>
        <p:txBody>
          <a:bodyPr vert="horz" lIns="91440" tIns="45720" rIns="91440" bIns="45720" rtlCol="0" anchor="ctr"/>
          <a:lstStyle>
            <a:defPPr>
              <a:defRPr lang="en-US"/>
            </a:defPPr>
            <a:lvl1pPr marL="0" algn="ct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50" dirty="0">
              <a:ea typeface="Calibri" charset="0"/>
              <a:cs typeface="Calibri" charset="0"/>
            </a:endParaRPr>
          </a:p>
          <a:p>
            <a:r>
              <a:rPr lang="en-US" sz="1050" dirty="0">
                <a:ea typeface="Calibri" charset="0"/>
                <a:cs typeface="Calibri" charset="0"/>
              </a:rPr>
              <a:t>http://www.MilitaryOneSource.mil</a:t>
            </a:r>
            <a:endParaRPr lang="en-US" sz="1050" dirty="0"/>
          </a:p>
          <a:p>
            <a:endParaRPr lang="en-US" sz="1050" dirty="0"/>
          </a:p>
        </p:txBody>
      </p:sp>
      <p:sp>
        <p:nvSpPr>
          <p:cNvPr id="8" name="Title 7">
            <a:extLst>
              <a:ext uri="{FF2B5EF4-FFF2-40B4-BE49-F238E27FC236}">
                <a16:creationId xmlns:a16="http://schemas.microsoft.com/office/drawing/2014/main" id="{E83B44AE-BE98-458C-BA9B-0CE3FF0B7A02}"/>
              </a:ext>
            </a:extLst>
          </p:cNvPr>
          <p:cNvSpPr>
            <a:spLocks noGrp="1"/>
          </p:cNvSpPr>
          <p:nvPr>
            <p:ph type="title" hasCustomPrompt="1"/>
          </p:nvPr>
        </p:nvSpPr>
        <p:spPr>
          <a:xfrm>
            <a:off x="0" y="642271"/>
            <a:ext cx="10515600" cy="1325563"/>
          </a:xfrm>
          <a:prstGeom prst="rect">
            <a:avLst/>
          </a:prstGeom>
        </p:spPr>
        <p:txBody>
          <a:bodyPr/>
          <a:lstStyle>
            <a:lvl1pPr>
              <a:defRPr/>
            </a:lvl1pPr>
          </a:lstStyle>
          <a:p>
            <a:r>
              <a:rPr lang="en-US"/>
              <a:t>Military OneSource Title Slide</a:t>
            </a:r>
          </a:p>
        </p:txBody>
      </p:sp>
      <p:sp>
        <p:nvSpPr>
          <p:cNvPr id="17" name="Text Placeholder 16">
            <a:extLst>
              <a:ext uri="{FF2B5EF4-FFF2-40B4-BE49-F238E27FC236}">
                <a16:creationId xmlns:a16="http://schemas.microsoft.com/office/drawing/2014/main" id="{69D584BB-3A04-445D-B0ED-DE3045002A69}"/>
              </a:ext>
            </a:extLst>
          </p:cNvPr>
          <p:cNvSpPr>
            <a:spLocks noGrp="1"/>
          </p:cNvSpPr>
          <p:nvPr>
            <p:ph type="body" sz="quarter" idx="14" hasCustomPrompt="1"/>
          </p:nvPr>
        </p:nvSpPr>
        <p:spPr>
          <a:xfrm>
            <a:off x="709353" y="1431415"/>
            <a:ext cx="6428316" cy="488950"/>
          </a:xfrm>
        </p:spPr>
        <p:txBody>
          <a:bodyPr>
            <a:noAutofit/>
          </a:bodyPr>
          <a:lstStyle>
            <a:lvl1pPr marL="0" indent="0">
              <a:buNone/>
              <a:defRPr sz="3600" b="1">
                <a:solidFill>
                  <a:schemeClr val="bg1"/>
                </a:solidFill>
              </a:defRPr>
            </a:lvl1pPr>
          </a:lstStyle>
          <a:p>
            <a:pPr lvl="0"/>
            <a:r>
              <a:rPr lang="en-US"/>
              <a:t>Click to edit Master title</a:t>
            </a:r>
          </a:p>
        </p:txBody>
      </p:sp>
    </p:spTree>
    <p:extLst>
      <p:ext uri="{BB962C8B-B14F-4D97-AF65-F5344CB8AC3E}">
        <p14:creationId xmlns:p14="http://schemas.microsoft.com/office/powerpoint/2010/main" val="1873352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9DA331B-79C4-4927-A77A-3CFA9151387F}"/>
              </a:ext>
            </a:extLst>
          </p:cNvPr>
          <p:cNvSpPr>
            <a:spLocks noGrp="1"/>
          </p:cNvSpPr>
          <p:nvPr>
            <p:ph type="body" sz="quarter" idx="13"/>
          </p:nvPr>
        </p:nvSpPr>
        <p:spPr>
          <a:xfrm>
            <a:off x="387928" y="1903413"/>
            <a:ext cx="10965873" cy="4197350"/>
          </a:xfrm>
        </p:spPr>
        <p:txBody>
          <a:bodyPr/>
          <a:lstStyle>
            <a:lvl1pPr>
              <a:defRPr b="1"/>
            </a:lvl1pPr>
            <a:lvl2pPr>
              <a:defRPr b="1">
                <a:solidFill>
                  <a:srgbClr val="002060"/>
                </a:solidFill>
              </a:defRPr>
            </a:lvl2pPr>
            <a:lvl3pPr>
              <a:defRPr>
                <a:solidFill>
                  <a:schemeClr val="tx1">
                    <a:lumMod val="75000"/>
                    <a:lumOff val="25000"/>
                  </a:schemeClr>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3A7831-4D1A-4847-AF2E-480F7061B690}"/>
              </a:ext>
            </a:extLst>
          </p:cNvPr>
          <p:cNvSpPr>
            <a:spLocks noGrp="1"/>
          </p:cNvSpPr>
          <p:nvPr>
            <p:ph type="title" hasCustomPrompt="1"/>
          </p:nvPr>
        </p:nvSpPr>
        <p:spPr>
          <a:xfrm>
            <a:off x="760615" y="673331"/>
            <a:ext cx="10515600" cy="964276"/>
          </a:xfrm>
          <a:prstGeom prst="rect">
            <a:avLst/>
          </a:prstGeom>
        </p:spPr>
        <p:txBody>
          <a:bodyPr anchor="ctr"/>
          <a:lstStyle>
            <a:lvl1pPr>
              <a:defRPr sz="3000" b="1">
                <a:solidFill>
                  <a:schemeClr val="bg1">
                    <a:lumMod val="95000"/>
                  </a:schemeClr>
                </a:solidFill>
                <a:latin typeface="+mn-lt"/>
              </a:defRPr>
            </a:lvl1pPr>
          </a:lstStyle>
          <a:p>
            <a:r>
              <a:rPr lang="en-US"/>
              <a:t>Table of Contents</a:t>
            </a:r>
          </a:p>
        </p:txBody>
      </p:sp>
      <p:sp>
        <p:nvSpPr>
          <p:cNvPr id="7" name="Footer Placeholder 3">
            <a:extLst>
              <a:ext uri="{FF2B5EF4-FFF2-40B4-BE49-F238E27FC236}">
                <a16:creationId xmlns:a16="http://schemas.microsoft.com/office/drawing/2014/main" id="{B8D37E23-F616-4D04-AE53-639492F5C54A}"/>
              </a:ext>
            </a:extLst>
          </p:cNvPr>
          <p:cNvSpPr>
            <a:spLocks noGrp="1"/>
          </p:cNvSpPr>
          <p:nvPr>
            <p:ph type="ftr" sz="quarter" idx="11"/>
          </p:nvPr>
        </p:nvSpPr>
        <p:spPr>
          <a:xfrm>
            <a:off x="2938538" y="6414824"/>
            <a:ext cx="6314924" cy="441984"/>
          </a:xfrm>
          <a:prstGeom prst="rect">
            <a:avLst/>
          </a:prstGeom>
        </p:spPr>
        <p:txBody>
          <a:bodyP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9" name="Slide Number Placeholder 4">
            <a:extLst>
              <a:ext uri="{FF2B5EF4-FFF2-40B4-BE49-F238E27FC236}">
                <a16:creationId xmlns:a16="http://schemas.microsoft.com/office/drawing/2014/main" id="{8300CD7B-E26D-44C7-B81F-DB68D96C97DF}"/>
              </a:ext>
            </a:extLst>
          </p:cNvPr>
          <p:cNvSpPr>
            <a:spLocks noGrp="1"/>
          </p:cNvSpPr>
          <p:nvPr>
            <p:ph type="sldNum" sz="quarter" idx="12"/>
          </p:nvPr>
        </p:nvSpPr>
        <p:spPr>
          <a:xfrm>
            <a:off x="9448800" y="6453734"/>
            <a:ext cx="2743200" cy="393192"/>
          </a:xfrm>
        </p:spPr>
        <p:txBody>
          <a:bodyPr/>
          <a:lstStyle>
            <a:lvl1pPr>
              <a:defRPr sz="1800">
                <a:solidFill>
                  <a:schemeClr val="bg1"/>
                </a:solidFill>
              </a:defRPr>
            </a:lvl1pPr>
          </a:lstStyle>
          <a:p>
            <a:fld id="{9D77CC1A-F3B9-41F1-89AE-DEF1339474CB}" type="slidenum">
              <a:rPr lang="en-US" smtClean="0"/>
              <a:pPr/>
              <a:t>‹#›</a:t>
            </a:fld>
            <a:endParaRPr lang="en-US" dirty="0"/>
          </a:p>
        </p:txBody>
      </p:sp>
    </p:spTree>
    <p:extLst>
      <p:ext uri="{BB962C8B-B14F-4D97-AF65-F5344CB8AC3E}">
        <p14:creationId xmlns:p14="http://schemas.microsoft.com/office/powerpoint/2010/main" val="121703398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842356" y="677413"/>
            <a:ext cx="10521696"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707091" y="1800611"/>
            <a:ext cx="6372808" cy="4379976"/>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a:p>
            <a:pPr lvl="0"/>
            <a:endParaRPr lang="en-US"/>
          </a:p>
        </p:txBody>
      </p:sp>
      <p:sp>
        <p:nvSpPr>
          <p:cNvPr id="6" name="Picture Placeholder 5">
            <a:extLst>
              <a:ext uri="{FF2B5EF4-FFF2-40B4-BE49-F238E27FC236}">
                <a16:creationId xmlns:a16="http://schemas.microsoft.com/office/drawing/2014/main" id="{D339CD7D-5948-40D7-AA7E-C8571466E278}"/>
              </a:ext>
            </a:extLst>
          </p:cNvPr>
          <p:cNvSpPr>
            <a:spLocks noGrp="1"/>
          </p:cNvSpPr>
          <p:nvPr>
            <p:ph type="pic" sz="quarter" idx="13"/>
          </p:nvPr>
        </p:nvSpPr>
        <p:spPr>
          <a:xfrm>
            <a:off x="7581208" y="1645919"/>
            <a:ext cx="4613841" cy="4197928"/>
          </a:xfrm>
        </p:spPr>
        <p:txBody>
          <a:bodyPr/>
          <a:lstStyle/>
          <a:p>
            <a:endParaRPr lang="en-US" dirty="0"/>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7578160" y="5843847"/>
            <a:ext cx="4613841" cy="382329"/>
          </a:xfrm>
        </p:spPr>
        <p:txBody>
          <a:bodyPr>
            <a:normAutofit/>
          </a:bodyPr>
          <a:lstStyle>
            <a:lvl1pPr marL="0" indent="0">
              <a:buNone/>
              <a:defRPr sz="1800"/>
            </a:lvl1pPr>
          </a:lstStyle>
          <a:p>
            <a:pPr lvl="0"/>
            <a:r>
              <a:rPr lang="en-US"/>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3112710" y="6428281"/>
            <a:ext cx="5966581"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198700841"/>
      </p:ext>
    </p:extLst>
  </p:cSld>
  <p:clrMapOvr>
    <a:masterClrMapping/>
  </p:clrMapOvr>
  <p:extLst>
    <p:ext uri="{DCECCB84-F9BA-43D5-87BE-67443E8EF086}">
      <p15:sldGuideLst xmlns:p15="http://schemas.microsoft.com/office/powerpoint/2012/main">
        <p15:guide id="1" pos="42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842356" y="677413"/>
            <a:ext cx="10521696"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707091" y="1800612"/>
            <a:ext cx="6372808" cy="2472625"/>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a:p>
            <a:pPr lvl="0"/>
            <a:endParaRPr lang="en-US"/>
          </a:p>
        </p:txBody>
      </p:sp>
      <p:sp>
        <p:nvSpPr>
          <p:cNvPr id="6" name="Picture Placeholder 5">
            <a:extLst>
              <a:ext uri="{FF2B5EF4-FFF2-40B4-BE49-F238E27FC236}">
                <a16:creationId xmlns:a16="http://schemas.microsoft.com/office/drawing/2014/main" id="{D339CD7D-5948-40D7-AA7E-C8571466E278}"/>
              </a:ext>
            </a:extLst>
          </p:cNvPr>
          <p:cNvSpPr>
            <a:spLocks noGrp="1"/>
          </p:cNvSpPr>
          <p:nvPr>
            <p:ph type="pic" sz="quarter" idx="13"/>
          </p:nvPr>
        </p:nvSpPr>
        <p:spPr>
          <a:xfrm>
            <a:off x="7578160" y="1800612"/>
            <a:ext cx="4616889" cy="4043235"/>
          </a:xfrm>
        </p:spPr>
        <p:txBody>
          <a:bodyPr/>
          <a:lstStyle/>
          <a:p>
            <a:endParaRPr lang="en-US" dirty="0"/>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7578160" y="5843847"/>
            <a:ext cx="4613841" cy="382329"/>
          </a:xfrm>
        </p:spPr>
        <p:txBody>
          <a:bodyPr>
            <a:normAutofit/>
          </a:bodyPr>
          <a:lstStyle>
            <a:lvl1pPr marL="0" indent="0">
              <a:buNone/>
              <a:defRPr sz="1800"/>
            </a:lvl1pPr>
          </a:lstStyle>
          <a:p>
            <a:pPr lvl="0"/>
            <a:r>
              <a:rPr lang="en-US"/>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3112710" y="6428281"/>
            <a:ext cx="5966581"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3" name="Text Placeholder 2">
            <a:extLst>
              <a:ext uri="{FF2B5EF4-FFF2-40B4-BE49-F238E27FC236}">
                <a16:creationId xmlns:a16="http://schemas.microsoft.com/office/drawing/2014/main" id="{665DAE2A-0A5F-4659-9005-9F097E849FE6}"/>
              </a:ext>
            </a:extLst>
          </p:cNvPr>
          <p:cNvSpPr>
            <a:spLocks noGrp="1"/>
          </p:cNvSpPr>
          <p:nvPr>
            <p:ph type="body" sz="quarter" idx="16"/>
          </p:nvPr>
        </p:nvSpPr>
        <p:spPr>
          <a:xfrm>
            <a:off x="706967" y="4354513"/>
            <a:ext cx="6373284" cy="187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33400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842356" y="677413"/>
            <a:ext cx="10521696"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210805" y="1800611"/>
            <a:ext cx="5390273" cy="381741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a:p>
            <a:pPr lvl="0"/>
            <a:endParaRPr lang="en-US"/>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7578160" y="5843847"/>
            <a:ext cx="4613841" cy="382329"/>
          </a:xfrm>
        </p:spPr>
        <p:txBody>
          <a:bodyPr>
            <a:normAutofit/>
          </a:bodyPr>
          <a:lstStyle>
            <a:lvl1pPr marL="0" indent="0">
              <a:buNone/>
              <a:defRPr sz="1800"/>
            </a:lvl1pPr>
          </a:lstStyle>
          <a:p>
            <a:pPr lvl="0"/>
            <a:r>
              <a:rPr lang="en-US"/>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3112710" y="6428281"/>
            <a:ext cx="5966581"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3" name="Text Placeholder 2">
            <a:extLst>
              <a:ext uri="{FF2B5EF4-FFF2-40B4-BE49-F238E27FC236}">
                <a16:creationId xmlns:a16="http://schemas.microsoft.com/office/drawing/2014/main" id="{665DAE2A-0A5F-4659-9005-9F097E849FE6}"/>
              </a:ext>
            </a:extLst>
          </p:cNvPr>
          <p:cNvSpPr>
            <a:spLocks noGrp="1"/>
          </p:cNvSpPr>
          <p:nvPr>
            <p:ph type="body" sz="quarter" idx="16"/>
          </p:nvPr>
        </p:nvSpPr>
        <p:spPr>
          <a:xfrm>
            <a:off x="6096001" y="1800611"/>
            <a:ext cx="5885196" cy="38174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0013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 photo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A66EBD9-362B-4CAE-8C83-2ECDE7DF4F1E}"/>
              </a:ext>
            </a:extLst>
          </p:cNvPr>
          <p:cNvSpPr>
            <a:spLocks noGrp="1"/>
          </p:cNvSpPr>
          <p:nvPr>
            <p:ph type="title"/>
          </p:nvPr>
        </p:nvSpPr>
        <p:spPr>
          <a:xfrm>
            <a:off x="835152" y="667511"/>
            <a:ext cx="10521696"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C5BEBE41-F6F5-4DB7-AB3C-C663DA74B1C2}"/>
              </a:ext>
            </a:extLst>
          </p:cNvPr>
          <p:cNvSpPr>
            <a:spLocks noGrp="1"/>
          </p:cNvSpPr>
          <p:nvPr>
            <p:ph type="sldNum" sz="quarter" idx="11"/>
          </p:nvPr>
        </p:nvSpPr>
        <p:spPr/>
        <p:txBody>
          <a:bodyPr/>
          <a:lstStyle>
            <a:lvl1pPr>
              <a:defRPr sz="1800"/>
            </a:lvl1pPr>
          </a:lstStyle>
          <a:p>
            <a:fld id="{2D06A98E-9D45-4AC9-A0D5-10D89E137443}" type="slidenum">
              <a:rPr lang="en-US" smtClean="0"/>
              <a:pPr/>
              <a:t>‹#›</a:t>
            </a:fld>
            <a:endParaRPr lang="en-US" dirty="0"/>
          </a:p>
        </p:txBody>
      </p:sp>
      <p:sp>
        <p:nvSpPr>
          <p:cNvPr id="7" name="Picture Placeholder 6">
            <a:extLst>
              <a:ext uri="{FF2B5EF4-FFF2-40B4-BE49-F238E27FC236}">
                <a16:creationId xmlns:a16="http://schemas.microsoft.com/office/drawing/2014/main" id="{17249236-EB55-4D95-8F7E-E28127327182}"/>
              </a:ext>
            </a:extLst>
          </p:cNvPr>
          <p:cNvSpPr>
            <a:spLocks noGrp="1"/>
          </p:cNvSpPr>
          <p:nvPr>
            <p:ph type="pic" sz="quarter" idx="12"/>
          </p:nvPr>
        </p:nvSpPr>
        <p:spPr>
          <a:xfrm>
            <a:off x="-1" y="1654174"/>
            <a:ext cx="4613841" cy="3923666"/>
          </a:xfrm>
        </p:spPr>
        <p:txBody>
          <a:bodyPr/>
          <a:lstStyle/>
          <a:p>
            <a:endParaRPr lang="en-US" dirty="0"/>
          </a:p>
        </p:txBody>
      </p:sp>
      <p:sp>
        <p:nvSpPr>
          <p:cNvPr id="9" name="Text Placeholder 8">
            <a:extLst>
              <a:ext uri="{FF2B5EF4-FFF2-40B4-BE49-F238E27FC236}">
                <a16:creationId xmlns:a16="http://schemas.microsoft.com/office/drawing/2014/main" id="{BF6A10A3-48BD-4648-8301-038A734D3DEC}"/>
              </a:ext>
            </a:extLst>
          </p:cNvPr>
          <p:cNvSpPr>
            <a:spLocks noGrp="1"/>
          </p:cNvSpPr>
          <p:nvPr>
            <p:ph type="body" sz="quarter" idx="13"/>
          </p:nvPr>
        </p:nvSpPr>
        <p:spPr>
          <a:xfrm>
            <a:off x="5257800" y="1782412"/>
            <a:ext cx="6373368" cy="4379976"/>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241E5B37-EC73-4EAE-9EE5-A303DD582508}"/>
              </a:ext>
            </a:extLst>
          </p:cNvPr>
          <p:cNvSpPr>
            <a:spLocks noGrp="1"/>
          </p:cNvSpPr>
          <p:nvPr>
            <p:ph sz="quarter" idx="15" hasCustomPrompt="1"/>
          </p:nvPr>
        </p:nvSpPr>
        <p:spPr>
          <a:xfrm>
            <a:off x="1" y="5586096"/>
            <a:ext cx="4613841" cy="382329"/>
          </a:xfrm>
        </p:spPr>
        <p:txBody>
          <a:bodyPr>
            <a:normAutofit/>
          </a:bodyPr>
          <a:lstStyle>
            <a:lvl1pPr marL="0" indent="0">
              <a:buNone/>
              <a:defRPr sz="1800"/>
            </a:lvl1pPr>
          </a:lstStyle>
          <a:p>
            <a:pPr lvl="0"/>
            <a:r>
              <a:rPr lang="en-US"/>
              <a:t>Source Caption(if needed)</a:t>
            </a:r>
          </a:p>
        </p:txBody>
      </p:sp>
      <p:sp>
        <p:nvSpPr>
          <p:cNvPr id="11" name="Footer Placeholder 3">
            <a:extLst>
              <a:ext uri="{FF2B5EF4-FFF2-40B4-BE49-F238E27FC236}">
                <a16:creationId xmlns:a16="http://schemas.microsoft.com/office/drawing/2014/main" id="{53AA6A86-134E-4FF6-B8EF-84E42B86E349}"/>
              </a:ext>
            </a:extLst>
          </p:cNvPr>
          <p:cNvSpPr>
            <a:spLocks noGrp="1"/>
          </p:cNvSpPr>
          <p:nvPr>
            <p:ph type="ftr" sz="quarter" idx="3"/>
          </p:nvPr>
        </p:nvSpPr>
        <p:spPr>
          <a:xfrm>
            <a:off x="3015948" y="6437252"/>
            <a:ext cx="6160105"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9468863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969E9-3916-4FB8-AEE0-DD77C34171CB}"/>
              </a:ext>
            </a:extLst>
          </p:cNvPr>
          <p:cNvSpPr>
            <a:spLocks noGrp="1"/>
          </p:cNvSpPr>
          <p:nvPr>
            <p:ph type="sldNum" sz="quarter" idx="11"/>
          </p:nvPr>
        </p:nvSpPr>
        <p:spPr>
          <a:xfrm>
            <a:off x="9448800" y="6443445"/>
            <a:ext cx="2743200" cy="393616"/>
          </a:xfrm>
        </p:spPr>
        <p:txBody>
          <a:bodyPr/>
          <a:lstStyle>
            <a:lvl1pPr>
              <a:defRPr sz="1800"/>
            </a:lvl1pPr>
          </a:lstStyle>
          <a:p>
            <a:fld id="{2D06A98E-9D45-4AC9-A0D5-10D89E137443}" type="slidenum">
              <a:rPr lang="en-US" smtClean="0"/>
              <a:pPr/>
              <a:t>‹#›</a:t>
            </a:fld>
            <a:endParaRPr lang="en-US" dirty="0"/>
          </a:p>
        </p:txBody>
      </p:sp>
      <p:sp>
        <p:nvSpPr>
          <p:cNvPr id="10" name="Picture Placeholder 9">
            <a:extLst>
              <a:ext uri="{FF2B5EF4-FFF2-40B4-BE49-F238E27FC236}">
                <a16:creationId xmlns:a16="http://schemas.microsoft.com/office/drawing/2014/main" id="{5D016A0B-5C75-4095-ABBC-CF2E66A28D2E}"/>
              </a:ext>
            </a:extLst>
          </p:cNvPr>
          <p:cNvSpPr>
            <a:spLocks noGrp="1"/>
          </p:cNvSpPr>
          <p:nvPr>
            <p:ph type="pic" sz="quarter" idx="12"/>
          </p:nvPr>
        </p:nvSpPr>
        <p:spPr>
          <a:xfrm>
            <a:off x="3517392" y="1638046"/>
            <a:ext cx="5157216" cy="4718304"/>
          </a:xfrm>
        </p:spPr>
        <p:txBody>
          <a:bodyPr/>
          <a:lstStyle/>
          <a:p>
            <a:endParaRPr lang="en-US" dirty="0"/>
          </a:p>
        </p:txBody>
      </p:sp>
      <p:sp>
        <p:nvSpPr>
          <p:cNvPr id="6" name="Title 1">
            <a:extLst>
              <a:ext uri="{FF2B5EF4-FFF2-40B4-BE49-F238E27FC236}">
                <a16:creationId xmlns:a16="http://schemas.microsoft.com/office/drawing/2014/main" id="{ECFBA0BA-451A-409F-A6A5-0F30FDF2C289}"/>
              </a:ext>
            </a:extLst>
          </p:cNvPr>
          <p:cNvSpPr>
            <a:spLocks noGrp="1"/>
          </p:cNvSpPr>
          <p:nvPr>
            <p:ph type="title"/>
          </p:nvPr>
        </p:nvSpPr>
        <p:spPr>
          <a:xfrm>
            <a:off x="831273" y="656705"/>
            <a:ext cx="10521696" cy="981340"/>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5" name="Content Placeholder 4">
            <a:extLst>
              <a:ext uri="{FF2B5EF4-FFF2-40B4-BE49-F238E27FC236}">
                <a16:creationId xmlns:a16="http://schemas.microsoft.com/office/drawing/2014/main" id="{AC3459D4-AC34-411A-9C2C-FE0BCA4D0F9A}"/>
              </a:ext>
            </a:extLst>
          </p:cNvPr>
          <p:cNvSpPr>
            <a:spLocks noGrp="1"/>
          </p:cNvSpPr>
          <p:nvPr>
            <p:ph sz="quarter" idx="13" hasCustomPrompt="1"/>
          </p:nvPr>
        </p:nvSpPr>
        <p:spPr>
          <a:xfrm>
            <a:off x="465784" y="3429001"/>
            <a:ext cx="2747433" cy="688975"/>
          </a:xfrm>
        </p:spPr>
        <p:txBody>
          <a:bodyPr>
            <a:normAutofit/>
          </a:bodyPr>
          <a:lstStyle>
            <a:lvl1pPr marL="0" indent="0">
              <a:buNone/>
              <a:defRPr sz="1800"/>
            </a:lvl1pPr>
          </a:lstStyle>
          <a:p>
            <a:pPr lvl="0"/>
            <a:r>
              <a:rPr lang="en-US"/>
              <a:t>Source Caption if needed</a:t>
            </a:r>
          </a:p>
        </p:txBody>
      </p:sp>
      <p:sp>
        <p:nvSpPr>
          <p:cNvPr id="7" name="Footer Placeholder 3">
            <a:extLst>
              <a:ext uri="{FF2B5EF4-FFF2-40B4-BE49-F238E27FC236}">
                <a16:creationId xmlns:a16="http://schemas.microsoft.com/office/drawing/2014/main" id="{76ADCCA1-1C6C-47CE-862C-6E352AE678A5}"/>
              </a:ext>
            </a:extLst>
          </p:cNvPr>
          <p:cNvSpPr>
            <a:spLocks noGrp="1"/>
          </p:cNvSpPr>
          <p:nvPr>
            <p:ph type="ftr" sz="quarter" idx="3"/>
          </p:nvPr>
        </p:nvSpPr>
        <p:spPr>
          <a:xfrm>
            <a:off x="3098800" y="6425487"/>
            <a:ext cx="5994401"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2139666163"/>
      </p:ext>
    </p:extLst>
  </p:cSld>
  <p:clrMapOvr>
    <a:masterClrMapping/>
  </p:clrMapOvr>
  <p:extLst>
    <p:ext uri="{DCECCB84-F9BA-43D5-87BE-67443E8EF086}">
      <p15:sldGuideLst xmlns:p15="http://schemas.microsoft.com/office/powerpoint/2012/main">
        <p15:guide id="1" pos="42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nge of Support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969E9-3916-4FB8-AEE0-DD77C34171CB}"/>
              </a:ext>
            </a:extLst>
          </p:cNvPr>
          <p:cNvSpPr>
            <a:spLocks noGrp="1"/>
          </p:cNvSpPr>
          <p:nvPr>
            <p:ph type="sldNum" sz="quarter" idx="11"/>
          </p:nvPr>
        </p:nvSpPr>
        <p:spPr>
          <a:xfrm>
            <a:off x="9448800" y="6443445"/>
            <a:ext cx="2743200" cy="393616"/>
          </a:xfrm>
        </p:spPr>
        <p:txBody>
          <a:bodyPr/>
          <a:lstStyle>
            <a:lvl1pPr>
              <a:defRPr sz="1800"/>
            </a:lvl1pPr>
          </a:lstStyle>
          <a:p>
            <a:fld id="{2D06A98E-9D45-4AC9-A0D5-10D89E137443}" type="slidenum">
              <a:rPr lang="en-US" smtClean="0"/>
              <a:pPr/>
              <a:t>‹#›</a:t>
            </a:fld>
            <a:endParaRPr lang="en-US" dirty="0"/>
          </a:p>
        </p:txBody>
      </p:sp>
      <p:sp>
        <p:nvSpPr>
          <p:cNvPr id="6" name="Title 1">
            <a:extLst>
              <a:ext uri="{FF2B5EF4-FFF2-40B4-BE49-F238E27FC236}">
                <a16:creationId xmlns:a16="http://schemas.microsoft.com/office/drawing/2014/main" id="{ECFBA0BA-451A-409F-A6A5-0F30FDF2C289}"/>
              </a:ext>
            </a:extLst>
          </p:cNvPr>
          <p:cNvSpPr>
            <a:spLocks noGrp="1"/>
          </p:cNvSpPr>
          <p:nvPr>
            <p:ph type="title"/>
          </p:nvPr>
        </p:nvSpPr>
        <p:spPr>
          <a:xfrm>
            <a:off x="831273" y="656705"/>
            <a:ext cx="10521696" cy="981340"/>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7" name="Footer Placeholder 3">
            <a:extLst>
              <a:ext uri="{FF2B5EF4-FFF2-40B4-BE49-F238E27FC236}">
                <a16:creationId xmlns:a16="http://schemas.microsoft.com/office/drawing/2014/main" id="{76ADCCA1-1C6C-47CE-862C-6E352AE678A5}"/>
              </a:ext>
            </a:extLst>
          </p:cNvPr>
          <p:cNvSpPr>
            <a:spLocks noGrp="1"/>
          </p:cNvSpPr>
          <p:nvPr>
            <p:ph type="ftr" sz="quarter" idx="3"/>
          </p:nvPr>
        </p:nvSpPr>
        <p:spPr>
          <a:xfrm>
            <a:off x="3098800" y="6425487"/>
            <a:ext cx="5994401"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pic>
        <p:nvPicPr>
          <p:cNvPr id="8" name="Picture Placeholder 7" descr="Range of Support graphic ">
            <a:extLst>
              <a:ext uri="{FF2B5EF4-FFF2-40B4-BE49-F238E27FC236}">
                <a16:creationId xmlns:a16="http://schemas.microsoft.com/office/drawing/2014/main" id="{E2879A39-6F59-4B2E-9E26-CBAABE345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885" y="1996054"/>
            <a:ext cx="5825505" cy="4283459"/>
          </a:xfrm>
          <a:prstGeom prst="rect">
            <a:avLst/>
          </a:prstGeom>
        </p:spPr>
      </p:pic>
      <p:grpSp>
        <p:nvGrpSpPr>
          <p:cNvPr id="9" name="Group 8">
            <a:extLst>
              <a:ext uri="{FF2B5EF4-FFF2-40B4-BE49-F238E27FC236}">
                <a16:creationId xmlns:a16="http://schemas.microsoft.com/office/drawing/2014/main" id="{85FA32C5-BC00-4640-96EA-94D1EF4DEA05}"/>
              </a:ext>
            </a:extLst>
          </p:cNvPr>
          <p:cNvGrpSpPr/>
          <p:nvPr userDrawn="1"/>
        </p:nvGrpSpPr>
        <p:grpSpPr>
          <a:xfrm>
            <a:off x="1001429" y="1593905"/>
            <a:ext cx="10286385" cy="4839875"/>
            <a:chOff x="751071" y="1593904"/>
            <a:chExt cx="7714789" cy="4839875"/>
          </a:xfrm>
        </p:grpSpPr>
        <p:sp>
          <p:nvSpPr>
            <p:cNvPr id="11" name="Rectangle 10">
              <a:extLst>
                <a:ext uri="{FF2B5EF4-FFF2-40B4-BE49-F238E27FC236}">
                  <a16:creationId xmlns:a16="http://schemas.microsoft.com/office/drawing/2014/main" id="{52CAD44A-F62D-4E21-A107-7FE804CB328A}"/>
                </a:ext>
              </a:extLst>
            </p:cNvPr>
            <p:cNvSpPr/>
            <p:nvPr/>
          </p:nvSpPr>
          <p:spPr>
            <a:xfrm>
              <a:off x="2853996" y="1593904"/>
              <a:ext cx="3642084" cy="461665"/>
            </a:xfrm>
            <a:prstGeom prst="rect">
              <a:avLst/>
            </a:prstGeom>
          </p:spPr>
          <p:txBody>
            <a:bodyPr wrap="square">
              <a:spAutoFit/>
            </a:bodyPr>
            <a:lstStyle/>
            <a:p>
              <a:pPr algn="ctr" defTabSz="457200"/>
              <a:r>
                <a:rPr lang="en-US" sz="1200" b="1" dirty="0">
                  <a:solidFill>
                    <a:srgbClr val="404040"/>
                  </a:solidFill>
                  <a:latin typeface="Calibri" charset="0"/>
                  <a:ea typeface="Calibri" charset="0"/>
                  <a:cs typeface="Calibri" charset="0"/>
                </a:rPr>
                <a:t>Confidential Non-medical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Counseling</a:t>
              </a:r>
            </a:p>
          </p:txBody>
        </p:sp>
        <p:sp>
          <p:nvSpPr>
            <p:cNvPr id="12" name="Rectangle 11">
              <a:extLst>
                <a:ext uri="{FF2B5EF4-FFF2-40B4-BE49-F238E27FC236}">
                  <a16:creationId xmlns:a16="http://schemas.microsoft.com/office/drawing/2014/main" id="{B9027329-8CCA-4BBC-98C2-0BFFD8525055}"/>
                </a:ext>
              </a:extLst>
            </p:cNvPr>
            <p:cNvSpPr/>
            <p:nvPr/>
          </p:nvSpPr>
          <p:spPr>
            <a:xfrm>
              <a:off x="5767387" y="2061393"/>
              <a:ext cx="2009214" cy="461665"/>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Spouse Education and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Career Opportunities</a:t>
              </a:r>
            </a:p>
          </p:txBody>
        </p:sp>
        <p:sp>
          <p:nvSpPr>
            <p:cNvPr id="13" name="Rectangle 12">
              <a:extLst>
                <a:ext uri="{FF2B5EF4-FFF2-40B4-BE49-F238E27FC236}">
                  <a16:creationId xmlns:a16="http://schemas.microsoft.com/office/drawing/2014/main" id="{2A8ED297-42EE-4930-894D-FE80E0B91D30}"/>
                </a:ext>
              </a:extLst>
            </p:cNvPr>
            <p:cNvSpPr/>
            <p:nvPr/>
          </p:nvSpPr>
          <p:spPr>
            <a:xfrm>
              <a:off x="6517227" y="2791132"/>
              <a:ext cx="1351562" cy="276999"/>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Document Translation</a:t>
              </a:r>
            </a:p>
          </p:txBody>
        </p:sp>
        <p:sp>
          <p:nvSpPr>
            <p:cNvPr id="14" name="Rectangle 13">
              <a:extLst>
                <a:ext uri="{FF2B5EF4-FFF2-40B4-BE49-F238E27FC236}">
                  <a16:creationId xmlns:a16="http://schemas.microsoft.com/office/drawing/2014/main" id="{C475EA10-8913-4CB7-888F-73865B343A85}"/>
                </a:ext>
              </a:extLst>
            </p:cNvPr>
            <p:cNvSpPr/>
            <p:nvPr/>
          </p:nvSpPr>
          <p:spPr>
            <a:xfrm>
              <a:off x="6847039" y="3514755"/>
              <a:ext cx="1462708" cy="276999"/>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Language Interpretation</a:t>
              </a:r>
            </a:p>
          </p:txBody>
        </p:sp>
        <p:sp>
          <p:nvSpPr>
            <p:cNvPr id="15" name="Rectangle 14">
              <a:extLst>
                <a:ext uri="{FF2B5EF4-FFF2-40B4-BE49-F238E27FC236}">
                  <a16:creationId xmlns:a16="http://schemas.microsoft.com/office/drawing/2014/main" id="{121EFC83-4D90-4606-8AB0-D9584E5702FB}"/>
                </a:ext>
              </a:extLst>
            </p:cNvPr>
            <p:cNvSpPr/>
            <p:nvPr/>
          </p:nvSpPr>
          <p:spPr>
            <a:xfrm>
              <a:off x="6729902" y="4405740"/>
              <a:ext cx="1735958" cy="276999"/>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Mobile Resilience Solutions</a:t>
              </a:r>
            </a:p>
          </p:txBody>
        </p:sp>
        <p:sp>
          <p:nvSpPr>
            <p:cNvPr id="16" name="Rectangle 15">
              <a:extLst>
                <a:ext uri="{FF2B5EF4-FFF2-40B4-BE49-F238E27FC236}">
                  <a16:creationId xmlns:a16="http://schemas.microsoft.com/office/drawing/2014/main" id="{1E67117C-A9E2-4724-AD0D-A2AFEE2C4588}"/>
                </a:ext>
              </a:extLst>
            </p:cNvPr>
            <p:cNvSpPr/>
            <p:nvPr/>
          </p:nvSpPr>
          <p:spPr>
            <a:xfrm>
              <a:off x="6469382" y="5219955"/>
              <a:ext cx="1735958" cy="276999"/>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Education</a:t>
              </a:r>
            </a:p>
          </p:txBody>
        </p:sp>
        <p:sp>
          <p:nvSpPr>
            <p:cNvPr id="17" name="Rectangle 16">
              <a:extLst>
                <a:ext uri="{FF2B5EF4-FFF2-40B4-BE49-F238E27FC236}">
                  <a16:creationId xmlns:a16="http://schemas.microsoft.com/office/drawing/2014/main" id="{C7579866-61C2-4302-8044-88191536326A}"/>
                </a:ext>
              </a:extLst>
            </p:cNvPr>
            <p:cNvSpPr/>
            <p:nvPr/>
          </p:nvSpPr>
          <p:spPr>
            <a:xfrm>
              <a:off x="5719856" y="5796031"/>
              <a:ext cx="1874303" cy="461665"/>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Adult Disability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and Elder Care</a:t>
              </a:r>
            </a:p>
          </p:txBody>
        </p:sp>
        <p:sp>
          <p:nvSpPr>
            <p:cNvPr id="18" name="Rectangle 17">
              <a:extLst>
                <a:ext uri="{FF2B5EF4-FFF2-40B4-BE49-F238E27FC236}">
                  <a16:creationId xmlns:a16="http://schemas.microsoft.com/office/drawing/2014/main" id="{5B28AF51-BB76-431A-8B96-5003F28A9936}"/>
                </a:ext>
              </a:extLst>
            </p:cNvPr>
            <p:cNvSpPr/>
            <p:nvPr/>
          </p:nvSpPr>
          <p:spPr>
            <a:xfrm>
              <a:off x="3739182" y="6156780"/>
              <a:ext cx="1874303" cy="276999"/>
            </a:xfrm>
            <a:prstGeom prst="rect">
              <a:avLst/>
            </a:prstGeom>
          </p:spPr>
          <p:txBody>
            <a:bodyPr wrap="square">
              <a:spAutoFit/>
            </a:bodyPr>
            <a:lstStyle/>
            <a:p>
              <a:pPr algn="ctr" defTabSz="457200"/>
              <a:r>
                <a:rPr lang="en-US" sz="1200" b="1" dirty="0">
                  <a:solidFill>
                    <a:srgbClr val="404040"/>
                  </a:solidFill>
                  <a:latin typeface="Calibri" charset="0"/>
                  <a:ea typeface="Calibri" charset="0"/>
                  <a:cs typeface="Calibri" charset="0"/>
                </a:rPr>
                <a:t>Adoption</a:t>
              </a:r>
            </a:p>
          </p:txBody>
        </p:sp>
        <p:sp>
          <p:nvSpPr>
            <p:cNvPr id="19" name="Rectangle 18">
              <a:extLst>
                <a:ext uri="{FF2B5EF4-FFF2-40B4-BE49-F238E27FC236}">
                  <a16:creationId xmlns:a16="http://schemas.microsoft.com/office/drawing/2014/main" id="{5BF2E71D-6AB7-4E22-94F2-202DB55B36CD}"/>
                </a:ext>
              </a:extLst>
            </p:cNvPr>
            <p:cNvSpPr/>
            <p:nvPr/>
          </p:nvSpPr>
          <p:spPr>
            <a:xfrm>
              <a:off x="1678864" y="5754784"/>
              <a:ext cx="1874303" cy="276999"/>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Health and Wellness Coaching</a:t>
              </a:r>
            </a:p>
          </p:txBody>
        </p:sp>
        <p:sp>
          <p:nvSpPr>
            <p:cNvPr id="20" name="Rectangle 19">
              <a:extLst>
                <a:ext uri="{FF2B5EF4-FFF2-40B4-BE49-F238E27FC236}">
                  <a16:creationId xmlns:a16="http://schemas.microsoft.com/office/drawing/2014/main" id="{99013ED8-F86E-4726-9A96-1B63BAC38AA6}"/>
                </a:ext>
              </a:extLst>
            </p:cNvPr>
            <p:cNvSpPr/>
            <p:nvPr/>
          </p:nvSpPr>
          <p:spPr>
            <a:xfrm>
              <a:off x="1170435" y="5098310"/>
              <a:ext cx="1735958" cy="276999"/>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Peer-to-Peer Support</a:t>
              </a:r>
            </a:p>
          </p:txBody>
        </p:sp>
        <p:sp>
          <p:nvSpPr>
            <p:cNvPr id="21" name="Rectangle 20">
              <a:extLst>
                <a:ext uri="{FF2B5EF4-FFF2-40B4-BE49-F238E27FC236}">
                  <a16:creationId xmlns:a16="http://schemas.microsoft.com/office/drawing/2014/main" id="{64B9600B-B39D-4E43-9D89-94910F64DD90}"/>
                </a:ext>
              </a:extLst>
            </p:cNvPr>
            <p:cNvSpPr/>
            <p:nvPr/>
          </p:nvSpPr>
          <p:spPr>
            <a:xfrm>
              <a:off x="751071" y="4374917"/>
              <a:ext cx="1735958" cy="276999"/>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Special Needs</a:t>
              </a:r>
            </a:p>
          </p:txBody>
        </p:sp>
        <p:sp>
          <p:nvSpPr>
            <p:cNvPr id="22" name="Rectangle 21">
              <a:extLst>
                <a:ext uri="{FF2B5EF4-FFF2-40B4-BE49-F238E27FC236}">
                  <a16:creationId xmlns:a16="http://schemas.microsoft.com/office/drawing/2014/main" id="{B2C88379-5160-4BA7-9425-F425BF032A98}"/>
                </a:ext>
              </a:extLst>
            </p:cNvPr>
            <p:cNvSpPr/>
            <p:nvPr/>
          </p:nvSpPr>
          <p:spPr>
            <a:xfrm>
              <a:off x="892052" y="3482583"/>
              <a:ext cx="1735958" cy="461665"/>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Spouse Relocation </a:t>
              </a:r>
            </a:p>
            <a:p>
              <a:pPr algn="r" defTabSz="457200"/>
              <a:r>
                <a:rPr lang="en-US" sz="1200" b="1" dirty="0">
                  <a:solidFill>
                    <a:srgbClr val="404040"/>
                  </a:solidFill>
                  <a:latin typeface="Calibri" charset="0"/>
                  <a:ea typeface="Calibri" charset="0"/>
                  <a:cs typeface="Calibri" charset="0"/>
                </a:rPr>
                <a:t>and Transition</a:t>
              </a:r>
            </a:p>
          </p:txBody>
        </p:sp>
        <p:sp>
          <p:nvSpPr>
            <p:cNvPr id="23" name="Rectangle 22">
              <a:extLst>
                <a:ext uri="{FF2B5EF4-FFF2-40B4-BE49-F238E27FC236}">
                  <a16:creationId xmlns:a16="http://schemas.microsoft.com/office/drawing/2014/main" id="{411E6DB7-0B4E-4398-A215-B0AE2CAACFEE}"/>
                </a:ext>
              </a:extLst>
            </p:cNvPr>
            <p:cNvSpPr/>
            <p:nvPr/>
          </p:nvSpPr>
          <p:spPr>
            <a:xfrm>
              <a:off x="1309728" y="2669079"/>
              <a:ext cx="1677661" cy="461665"/>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Wounded Warrior and Caregivers</a:t>
              </a:r>
            </a:p>
          </p:txBody>
        </p:sp>
        <p:sp>
          <p:nvSpPr>
            <p:cNvPr id="24" name="Rectangle 23">
              <a:extLst>
                <a:ext uri="{FF2B5EF4-FFF2-40B4-BE49-F238E27FC236}">
                  <a16:creationId xmlns:a16="http://schemas.microsoft.com/office/drawing/2014/main" id="{62BAD2F9-4CA5-450D-A7D8-D87BCF8C0DC2}"/>
                </a:ext>
              </a:extLst>
            </p:cNvPr>
            <p:cNvSpPr/>
            <p:nvPr/>
          </p:nvSpPr>
          <p:spPr>
            <a:xfrm>
              <a:off x="1217733" y="2018261"/>
              <a:ext cx="2358858" cy="461665"/>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Financial Counseling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and Tax Consultation</a:t>
              </a:r>
            </a:p>
          </p:txBody>
        </p:sp>
      </p:grpSp>
    </p:spTree>
    <p:extLst>
      <p:ext uri="{BB962C8B-B14F-4D97-AF65-F5344CB8AC3E}">
        <p14:creationId xmlns:p14="http://schemas.microsoft.com/office/powerpoint/2010/main" val="2658402899"/>
      </p:ext>
    </p:extLst>
  </p:cSld>
  <p:clrMapOvr>
    <a:masterClrMapping/>
  </p:clrMapOvr>
  <p:extLst>
    <p:ext uri="{DCECCB84-F9BA-43D5-87BE-67443E8EF086}">
      <p15:sldGuideLst xmlns:p15="http://schemas.microsoft.com/office/powerpoint/2012/main">
        <p15:guide id="1" pos="4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C00F7C-1947-4836-AD37-248D019A31F2}"/>
              </a:ext>
            </a:extLst>
          </p:cNvPr>
          <p:cNvPicPr>
            <a:picLocks noChangeAspect="1"/>
          </p:cNvPicPr>
          <p:nvPr userDrawn="1"/>
        </p:nvPicPr>
        <p:blipFill rotWithShape="1">
          <a:blip r:embed="rId2"/>
          <a:srcRect b="92481"/>
          <a:stretch/>
        </p:blipFill>
        <p:spPr>
          <a:xfrm>
            <a:off x="0" y="-15237"/>
            <a:ext cx="12192000" cy="472706"/>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5DEE5-3222-2B4F-B860-22D7D6E499C1}" type="slidenum">
              <a:rPr lang="en-US" smtClean="0"/>
              <a:t>‹#›</a:t>
            </a:fld>
            <a:endParaRPr lang="en-US" dirty="0"/>
          </a:p>
        </p:txBody>
      </p:sp>
      <p:grpSp>
        <p:nvGrpSpPr>
          <p:cNvPr id="10" name="Group 9"/>
          <p:cNvGrpSpPr/>
          <p:nvPr userDrawn="1"/>
        </p:nvGrpSpPr>
        <p:grpSpPr>
          <a:xfrm>
            <a:off x="10748523" y="125526"/>
            <a:ext cx="1191835" cy="893876"/>
            <a:chOff x="504290" y="4463591"/>
            <a:chExt cx="1743330" cy="1743330"/>
          </a:xfrm>
        </p:grpSpPr>
        <p:sp>
          <p:nvSpPr>
            <p:cNvPr id="11" name="Oval 10"/>
            <p:cNvSpPr/>
            <p:nvPr/>
          </p:nvSpPr>
          <p:spPr>
            <a:xfrm>
              <a:off x="504290" y="4463591"/>
              <a:ext cx="1743330" cy="174333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descr="MCFP_se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96" y="4545996"/>
              <a:ext cx="1578519" cy="1578521"/>
            </a:xfrm>
            <a:prstGeom prst="rect">
              <a:avLst/>
            </a:prstGeom>
          </p:spPr>
        </p:pic>
      </p:grpSp>
    </p:spTree>
    <p:extLst>
      <p:ext uri="{BB962C8B-B14F-4D97-AF65-F5344CB8AC3E}">
        <p14:creationId xmlns:p14="http://schemas.microsoft.com/office/powerpoint/2010/main" val="3994358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st informa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DC719-D012-4F11-B838-8EAA02650AD4}"/>
              </a:ext>
            </a:extLst>
          </p:cNvPr>
          <p:cNvSpPr>
            <a:spLocks noGrp="1"/>
          </p:cNvSpPr>
          <p:nvPr>
            <p:ph type="title"/>
          </p:nvPr>
        </p:nvSpPr>
        <p:spPr>
          <a:xfrm>
            <a:off x="838200" y="665019"/>
            <a:ext cx="10515600" cy="978773"/>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216B8443-2791-4714-A308-208A01DF51F4}"/>
              </a:ext>
            </a:extLst>
          </p:cNvPr>
          <p:cNvSpPr>
            <a:spLocks noGrp="1"/>
          </p:cNvSpPr>
          <p:nvPr>
            <p:ph type="sldNum" sz="quarter" idx="11"/>
          </p:nvPr>
        </p:nvSpPr>
        <p:spPr>
          <a:xfrm>
            <a:off x="9448800" y="6443445"/>
            <a:ext cx="2743200" cy="393616"/>
          </a:xfrm>
        </p:spPr>
        <p:txBody>
          <a:bodyPr/>
          <a:lstStyle>
            <a:lvl1pPr>
              <a:defRPr sz="1800"/>
            </a:lvl1pPr>
          </a:lstStyle>
          <a:p>
            <a:fld id="{2D06A98E-9D45-4AC9-A0D5-10D89E137443}" type="slidenum">
              <a:rPr lang="en-US" smtClean="0"/>
              <a:pPr/>
              <a:t>‹#›</a:t>
            </a:fld>
            <a:endParaRPr lang="en-US" dirty="0"/>
          </a:p>
        </p:txBody>
      </p:sp>
      <p:sp>
        <p:nvSpPr>
          <p:cNvPr id="12" name="Footer Placeholder 3">
            <a:extLst>
              <a:ext uri="{FF2B5EF4-FFF2-40B4-BE49-F238E27FC236}">
                <a16:creationId xmlns:a16="http://schemas.microsoft.com/office/drawing/2014/main" id="{24F96CE4-7A10-454E-BBB4-E1185863B9C1}"/>
              </a:ext>
            </a:extLst>
          </p:cNvPr>
          <p:cNvSpPr>
            <a:spLocks noGrp="1"/>
          </p:cNvSpPr>
          <p:nvPr>
            <p:ph type="ftr" sz="quarter" idx="3"/>
          </p:nvPr>
        </p:nvSpPr>
        <p:spPr>
          <a:xfrm>
            <a:off x="3083681" y="6429165"/>
            <a:ext cx="6024639"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3" name="Text Placeholder 2">
            <a:extLst>
              <a:ext uri="{FF2B5EF4-FFF2-40B4-BE49-F238E27FC236}">
                <a16:creationId xmlns:a16="http://schemas.microsoft.com/office/drawing/2014/main" id="{48419962-6518-4AB1-A7E7-8073A4BB1A44}"/>
              </a:ext>
            </a:extLst>
          </p:cNvPr>
          <p:cNvSpPr>
            <a:spLocks noGrp="1"/>
          </p:cNvSpPr>
          <p:nvPr>
            <p:ph type="body" sz="quarter" idx="12"/>
          </p:nvPr>
        </p:nvSpPr>
        <p:spPr>
          <a:xfrm>
            <a:off x="1240368" y="1935071"/>
            <a:ext cx="8741833" cy="515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22072F0D-A52D-4141-B1B8-7FBE9E61D425}"/>
              </a:ext>
            </a:extLst>
          </p:cNvPr>
          <p:cNvSpPr>
            <a:spLocks noGrp="1"/>
          </p:cNvSpPr>
          <p:nvPr>
            <p:ph type="body" sz="quarter" idx="13"/>
          </p:nvPr>
        </p:nvSpPr>
        <p:spPr>
          <a:xfrm>
            <a:off x="1240368" y="3300413"/>
            <a:ext cx="8741833" cy="64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F19CBBEE-18E4-4F3A-93F8-46BB8EE0E69A}"/>
              </a:ext>
            </a:extLst>
          </p:cNvPr>
          <p:cNvSpPr>
            <a:spLocks noGrp="1"/>
          </p:cNvSpPr>
          <p:nvPr>
            <p:ph type="body" sz="quarter" idx="14"/>
          </p:nvPr>
        </p:nvSpPr>
        <p:spPr>
          <a:xfrm>
            <a:off x="1240368" y="4745038"/>
            <a:ext cx="8741833" cy="64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58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C304D0-4D11-4301-832B-1848E8A404EC}"/>
              </a:ext>
            </a:extLst>
          </p:cNvPr>
          <p:cNvSpPr>
            <a:spLocks noGrp="1"/>
          </p:cNvSpPr>
          <p:nvPr>
            <p:ph type="title"/>
          </p:nvPr>
        </p:nvSpPr>
        <p:spPr>
          <a:xfrm>
            <a:off x="831274" y="673331"/>
            <a:ext cx="10522527"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6684F587-061C-49F2-913E-3FA08A620B2E}"/>
              </a:ext>
            </a:extLst>
          </p:cNvPr>
          <p:cNvSpPr>
            <a:spLocks noGrp="1"/>
          </p:cNvSpPr>
          <p:nvPr>
            <p:ph type="sldNum" sz="quarter" idx="11"/>
          </p:nvPr>
        </p:nvSpPr>
        <p:spPr/>
        <p:txBody>
          <a:bodyPr/>
          <a:lstStyle>
            <a:lvl1pPr>
              <a:defRPr sz="1800"/>
            </a:lvl1pPr>
          </a:lstStyle>
          <a:p>
            <a:fld id="{2D06A98E-9D45-4AC9-A0D5-10D89E137443}" type="slidenum">
              <a:rPr lang="en-US" smtClean="0"/>
              <a:pPr/>
              <a:t>‹#›</a:t>
            </a:fld>
            <a:endParaRPr lang="en-US" dirty="0"/>
          </a:p>
        </p:txBody>
      </p:sp>
      <p:sp>
        <p:nvSpPr>
          <p:cNvPr id="6" name="Picture Placeholder 5">
            <a:extLst>
              <a:ext uri="{FF2B5EF4-FFF2-40B4-BE49-F238E27FC236}">
                <a16:creationId xmlns:a16="http://schemas.microsoft.com/office/drawing/2014/main" id="{3250DC92-D01F-4CF2-8F10-1A2E892B5967}"/>
              </a:ext>
            </a:extLst>
          </p:cNvPr>
          <p:cNvSpPr>
            <a:spLocks noGrp="1"/>
          </p:cNvSpPr>
          <p:nvPr>
            <p:ph type="pic" sz="quarter" idx="12"/>
          </p:nvPr>
        </p:nvSpPr>
        <p:spPr>
          <a:xfrm>
            <a:off x="1094713" y="2373316"/>
            <a:ext cx="2493963" cy="2111375"/>
          </a:xfrm>
        </p:spPr>
        <p:txBody>
          <a:bodyPr/>
          <a:lstStyle/>
          <a:p>
            <a:endParaRPr lang="en-US" dirty="0"/>
          </a:p>
        </p:txBody>
      </p:sp>
      <p:sp>
        <p:nvSpPr>
          <p:cNvPr id="7" name="Picture Placeholder 5">
            <a:extLst>
              <a:ext uri="{FF2B5EF4-FFF2-40B4-BE49-F238E27FC236}">
                <a16:creationId xmlns:a16="http://schemas.microsoft.com/office/drawing/2014/main" id="{0438AAE3-A9EC-4CF9-A740-07E5D7C6F63F}"/>
              </a:ext>
            </a:extLst>
          </p:cNvPr>
          <p:cNvSpPr>
            <a:spLocks noGrp="1"/>
          </p:cNvSpPr>
          <p:nvPr>
            <p:ph type="pic" sz="quarter" idx="13"/>
          </p:nvPr>
        </p:nvSpPr>
        <p:spPr>
          <a:xfrm>
            <a:off x="4371253" y="2373316"/>
            <a:ext cx="2493963" cy="2111375"/>
          </a:xfrm>
        </p:spPr>
        <p:txBody>
          <a:bodyPr/>
          <a:lstStyle/>
          <a:p>
            <a:endParaRPr lang="en-US" dirty="0"/>
          </a:p>
        </p:txBody>
      </p:sp>
      <p:sp>
        <p:nvSpPr>
          <p:cNvPr id="8" name="Picture Placeholder 5">
            <a:extLst>
              <a:ext uri="{FF2B5EF4-FFF2-40B4-BE49-F238E27FC236}">
                <a16:creationId xmlns:a16="http://schemas.microsoft.com/office/drawing/2014/main" id="{9EA2049B-5A4D-4B24-A515-F4947C279386}"/>
              </a:ext>
            </a:extLst>
          </p:cNvPr>
          <p:cNvSpPr>
            <a:spLocks noGrp="1"/>
          </p:cNvSpPr>
          <p:nvPr>
            <p:ph type="pic" sz="quarter" idx="14"/>
          </p:nvPr>
        </p:nvSpPr>
        <p:spPr>
          <a:xfrm>
            <a:off x="7820748" y="2373316"/>
            <a:ext cx="2493963" cy="2111375"/>
          </a:xfrm>
        </p:spPr>
        <p:txBody>
          <a:bodyPr/>
          <a:lstStyle/>
          <a:p>
            <a:endParaRPr lang="en-US" dirty="0"/>
          </a:p>
        </p:txBody>
      </p:sp>
      <p:sp>
        <p:nvSpPr>
          <p:cNvPr id="14" name="Footer Placeholder 3">
            <a:extLst>
              <a:ext uri="{FF2B5EF4-FFF2-40B4-BE49-F238E27FC236}">
                <a16:creationId xmlns:a16="http://schemas.microsoft.com/office/drawing/2014/main" id="{EBEF4B71-102A-4434-B691-6317FF125DE5}"/>
              </a:ext>
            </a:extLst>
          </p:cNvPr>
          <p:cNvSpPr>
            <a:spLocks noGrp="1"/>
          </p:cNvSpPr>
          <p:nvPr>
            <p:ph type="ftr" sz="quarter" idx="3"/>
          </p:nvPr>
        </p:nvSpPr>
        <p:spPr>
          <a:xfrm>
            <a:off x="3111140" y="6426994"/>
            <a:ext cx="5962792"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3" name="Text Placeholder 2">
            <a:extLst>
              <a:ext uri="{FF2B5EF4-FFF2-40B4-BE49-F238E27FC236}">
                <a16:creationId xmlns:a16="http://schemas.microsoft.com/office/drawing/2014/main" id="{9E8993A0-43BB-4ED2-A3A3-3F8F15C2E18D}"/>
              </a:ext>
            </a:extLst>
          </p:cNvPr>
          <p:cNvSpPr>
            <a:spLocks noGrp="1"/>
          </p:cNvSpPr>
          <p:nvPr>
            <p:ph type="body" sz="quarter" idx="15"/>
          </p:nvPr>
        </p:nvSpPr>
        <p:spPr>
          <a:xfrm>
            <a:off x="1094713" y="4765754"/>
            <a:ext cx="2498379" cy="721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BC39387C-706E-45A3-AF98-DD2EFDB0F055}"/>
              </a:ext>
            </a:extLst>
          </p:cNvPr>
          <p:cNvSpPr>
            <a:spLocks noGrp="1"/>
          </p:cNvSpPr>
          <p:nvPr>
            <p:ph type="body" sz="quarter" idx="16"/>
          </p:nvPr>
        </p:nvSpPr>
        <p:spPr>
          <a:xfrm>
            <a:off x="4371784" y="4765752"/>
            <a:ext cx="2493433" cy="721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CB19EB42-EE80-4AE8-96BE-F400C10DB70C}"/>
              </a:ext>
            </a:extLst>
          </p:cNvPr>
          <p:cNvSpPr>
            <a:spLocks noGrp="1"/>
          </p:cNvSpPr>
          <p:nvPr>
            <p:ph type="body" sz="quarter" idx="17"/>
          </p:nvPr>
        </p:nvSpPr>
        <p:spPr>
          <a:xfrm>
            <a:off x="7820749" y="4772450"/>
            <a:ext cx="2493433" cy="714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a:extLst>
              <a:ext uri="{FF2B5EF4-FFF2-40B4-BE49-F238E27FC236}">
                <a16:creationId xmlns:a16="http://schemas.microsoft.com/office/drawing/2014/main" id="{8ACCF4F5-51F5-4744-AE40-622C129AB0F5}"/>
              </a:ext>
            </a:extLst>
          </p:cNvPr>
          <p:cNvSpPr>
            <a:spLocks noGrp="1"/>
          </p:cNvSpPr>
          <p:nvPr>
            <p:ph type="body" sz="quarter" idx="18"/>
          </p:nvPr>
        </p:nvSpPr>
        <p:spPr>
          <a:xfrm>
            <a:off x="831274" y="1739477"/>
            <a:ext cx="5962649" cy="54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130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B3A11DD-6DE1-4CAE-BD98-BB84AE8C6B71}"/>
              </a:ext>
            </a:extLst>
          </p:cNvPr>
          <p:cNvSpPr txBox="1">
            <a:spLocks/>
          </p:cNvSpPr>
          <p:nvPr userDrawn="1"/>
        </p:nvSpPr>
        <p:spPr>
          <a:xfrm>
            <a:off x="3103032" y="6427599"/>
            <a:ext cx="5985933" cy="420982"/>
          </a:xfrm>
          <a:prstGeom prst="rect">
            <a:avLst/>
          </a:prstGeom>
        </p:spPr>
        <p:txBody>
          <a:bodyPr anchor="ctr"/>
          <a:lstStyle>
            <a:defPPr>
              <a:defRPr lang="en-US"/>
            </a:defPPr>
            <a:lvl1pPr marL="0" algn="ct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ea typeface="Calibri" charset="0"/>
                <a:cs typeface="Calibri" charset="0"/>
              </a:rPr>
              <a:t>www.MilitaryOneSource.mil  •  800-342-9647</a:t>
            </a:r>
          </a:p>
        </p:txBody>
      </p:sp>
      <p:sp>
        <p:nvSpPr>
          <p:cNvPr id="2" name="Title 1">
            <a:extLst>
              <a:ext uri="{FF2B5EF4-FFF2-40B4-BE49-F238E27FC236}">
                <a16:creationId xmlns:a16="http://schemas.microsoft.com/office/drawing/2014/main" id="{7EC7CC2C-04CE-484C-8E68-86B0C539DD20}"/>
              </a:ext>
            </a:extLst>
          </p:cNvPr>
          <p:cNvSpPr>
            <a:spLocks noGrp="1"/>
          </p:cNvSpPr>
          <p:nvPr>
            <p:ph type="title" hasCustomPrompt="1"/>
          </p:nvPr>
        </p:nvSpPr>
        <p:spPr>
          <a:xfrm>
            <a:off x="731520" y="673329"/>
            <a:ext cx="10521696" cy="978408"/>
          </a:xfrm>
          <a:prstGeom prst="rect">
            <a:avLst/>
          </a:prstGeom>
        </p:spPr>
        <p:txBody>
          <a:bodyPr anchor="ctr"/>
          <a:lstStyle>
            <a:lvl1pPr>
              <a:defRPr sz="3000" b="1">
                <a:solidFill>
                  <a:schemeClr val="bg1"/>
                </a:solidFill>
                <a:latin typeface="+mn-lt"/>
              </a:defRPr>
            </a:lvl1pPr>
          </a:lstStyle>
          <a:p>
            <a:r>
              <a:rPr lang="en-US"/>
              <a:t>Custom Slide with Background Image</a:t>
            </a:r>
          </a:p>
        </p:txBody>
      </p:sp>
      <p:sp>
        <p:nvSpPr>
          <p:cNvPr id="3" name="Slide Number Placeholder 2">
            <a:extLst>
              <a:ext uri="{FF2B5EF4-FFF2-40B4-BE49-F238E27FC236}">
                <a16:creationId xmlns:a16="http://schemas.microsoft.com/office/drawing/2014/main" id="{20435911-AEF9-47F2-8499-A531140C649A}"/>
              </a:ext>
            </a:extLst>
          </p:cNvPr>
          <p:cNvSpPr>
            <a:spLocks noGrp="1"/>
          </p:cNvSpPr>
          <p:nvPr>
            <p:ph type="sldNum" sz="quarter" idx="10"/>
          </p:nvPr>
        </p:nvSpPr>
        <p:spPr/>
        <p:txBody>
          <a:bodyPr/>
          <a:lstStyle/>
          <a:p>
            <a:fld id="{2D06A98E-9D45-4AC9-A0D5-10D89E137443}" type="slidenum">
              <a:rPr lang="en-US" smtClean="0"/>
              <a:t>‹#›</a:t>
            </a:fld>
            <a:endParaRPr lang="en-US" dirty="0"/>
          </a:p>
        </p:txBody>
      </p:sp>
      <p:sp>
        <p:nvSpPr>
          <p:cNvPr id="9" name="Text Placeholder 8">
            <a:extLst>
              <a:ext uri="{FF2B5EF4-FFF2-40B4-BE49-F238E27FC236}">
                <a16:creationId xmlns:a16="http://schemas.microsoft.com/office/drawing/2014/main" id="{65E31D96-FF44-41B7-993C-26CFDCF1333C}"/>
              </a:ext>
            </a:extLst>
          </p:cNvPr>
          <p:cNvSpPr>
            <a:spLocks noGrp="1"/>
          </p:cNvSpPr>
          <p:nvPr>
            <p:ph type="body" sz="quarter" idx="12" hasCustomPrompt="1"/>
          </p:nvPr>
        </p:nvSpPr>
        <p:spPr>
          <a:xfrm>
            <a:off x="-1" y="2095501"/>
            <a:ext cx="12191999" cy="1470025"/>
          </a:xfrm>
        </p:spPr>
        <p:txBody>
          <a:bodyPr/>
          <a:lstStyle>
            <a:lvl1pPr>
              <a:defRPr/>
            </a:lvl1pPr>
            <a:lvl2pPr marL="457200" indent="0" algn="ctr">
              <a:buNone/>
              <a:defRPr>
                <a:solidFill>
                  <a:srgbClr val="002060"/>
                </a:solidFill>
              </a:defRPr>
            </a:lvl2pPr>
          </a:lstStyle>
          <a:p>
            <a:pPr lvl="1"/>
            <a:r>
              <a:rPr lang="en-US"/>
              <a:t>Insert Copy Here</a:t>
            </a:r>
          </a:p>
        </p:txBody>
      </p:sp>
      <p:pic>
        <p:nvPicPr>
          <p:cNvPr id="7" name="Picture 6">
            <a:extLst>
              <a:ext uri="{FF2B5EF4-FFF2-40B4-BE49-F238E27FC236}">
                <a16:creationId xmlns:a16="http://schemas.microsoft.com/office/drawing/2014/main" id="{EFB6B352-8193-41C1-831B-C53889C8D4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980349"/>
            <a:ext cx="12192000" cy="3447251"/>
          </a:xfrm>
          <a:prstGeom prst="rect">
            <a:avLst/>
          </a:prstGeom>
        </p:spPr>
      </p:pic>
    </p:spTree>
    <p:extLst>
      <p:ext uri="{BB962C8B-B14F-4D97-AF65-F5344CB8AC3E}">
        <p14:creationId xmlns:p14="http://schemas.microsoft.com/office/powerpoint/2010/main" val="3446757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losing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CC2C-04CE-484C-8E68-86B0C539DD20}"/>
              </a:ext>
            </a:extLst>
          </p:cNvPr>
          <p:cNvSpPr>
            <a:spLocks noGrp="1"/>
          </p:cNvSpPr>
          <p:nvPr>
            <p:ph type="title" hasCustomPrompt="1"/>
          </p:nvPr>
        </p:nvSpPr>
        <p:spPr>
          <a:xfrm>
            <a:off x="731520" y="673329"/>
            <a:ext cx="10521696" cy="978408"/>
          </a:xfrm>
          <a:prstGeom prst="rect">
            <a:avLst/>
          </a:prstGeom>
        </p:spPr>
        <p:txBody>
          <a:bodyPr anchor="ctr"/>
          <a:lstStyle>
            <a:lvl1pPr>
              <a:defRPr sz="3000" b="1">
                <a:solidFill>
                  <a:schemeClr val="bg1"/>
                </a:solidFill>
                <a:latin typeface="+mn-lt"/>
              </a:defRPr>
            </a:lvl1pPr>
          </a:lstStyle>
          <a:p>
            <a:r>
              <a:rPr lang="en-US"/>
              <a:t>Questions?</a:t>
            </a:r>
          </a:p>
        </p:txBody>
      </p:sp>
      <p:sp>
        <p:nvSpPr>
          <p:cNvPr id="3" name="Slide Number Placeholder 2">
            <a:extLst>
              <a:ext uri="{FF2B5EF4-FFF2-40B4-BE49-F238E27FC236}">
                <a16:creationId xmlns:a16="http://schemas.microsoft.com/office/drawing/2014/main" id="{20435911-AEF9-47F2-8499-A531140C649A}"/>
              </a:ext>
            </a:extLst>
          </p:cNvPr>
          <p:cNvSpPr>
            <a:spLocks noGrp="1"/>
          </p:cNvSpPr>
          <p:nvPr>
            <p:ph type="sldNum" sz="quarter" idx="10"/>
          </p:nvPr>
        </p:nvSpPr>
        <p:spPr/>
        <p:txBody>
          <a:bodyPr/>
          <a:lstStyle/>
          <a:p>
            <a:fld id="{2D06A98E-9D45-4AC9-A0D5-10D89E137443}" type="slidenum">
              <a:rPr lang="en-US" smtClean="0"/>
              <a:t>‹#›</a:t>
            </a:fld>
            <a:endParaRPr lang="en-US" dirty="0"/>
          </a:p>
        </p:txBody>
      </p:sp>
      <p:sp>
        <p:nvSpPr>
          <p:cNvPr id="4" name="Footer Placeholder 3">
            <a:extLst>
              <a:ext uri="{FF2B5EF4-FFF2-40B4-BE49-F238E27FC236}">
                <a16:creationId xmlns:a16="http://schemas.microsoft.com/office/drawing/2014/main" id="{B711ECA9-CDD7-42F3-8674-C5871A7C2BDF}"/>
              </a:ext>
            </a:extLst>
          </p:cNvPr>
          <p:cNvSpPr>
            <a:spLocks noGrp="1"/>
          </p:cNvSpPr>
          <p:nvPr>
            <p:ph type="ftr" sz="quarter" idx="11"/>
          </p:nvPr>
        </p:nvSpPr>
        <p:spPr>
          <a:xfrm>
            <a:off x="4038599" y="6459422"/>
            <a:ext cx="4114800" cy="365125"/>
          </a:xfrm>
          <a:prstGeom prst="rect">
            <a:avLst/>
          </a:prstGeom>
        </p:spPr>
        <p:txBody>
          <a:bodyPr/>
          <a:lstStyle/>
          <a:p>
            <a:r>
              <a:rPr lang="en-US" dirty="0">
                <a:ea typeface="Calibri" charset="0"/>
                <a:cs typeface="Calibri" charset="0"/>
              </a:rPr>
              <a:t>www.MilitaryOneSource.mil  •  800-342-9647</a:t>
            </a:r>
            <a:endParaRPr lang="en-US" dirty="0"/>
          </a:p>
        </p:txBody>
      </p:sp>
      <p:pic>
        <p:nvPicPr>
          <p:cNvPr id="7" name="Picture 6">
            <a:extLst>
              <a:ext uri="{FF2B5EF4-FFF2-40B4-BE49-F238E27FC236}">
                <a16:creationId xmlns:a16="http://schemas.microsoft.com/office/drawing/2014/main" id="{D65970C3-71A2-4864-92E8-9AA163255B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3410750"/>
            <a:ext cx="12192000" cy="3447251"/>
          </a:xfrm>
          <a:prstGeom prst="rect">
            <a:avLst/>
          </a:prstGeom>
        </p:spPr>
      </p:pic>
      <p:sp>
        <p:nvSpPr>
          <p:cNvPr id="9" name="Text Placeholder 8">
            <a:extLst>
              <a:ext uri="{FF2B5EF4-FFF2-40B4-BE49-F238E27FC236}">
                <a16:creationId xmlns:a16="http://schemas.microsoft.com/office/drawing/2014/main" id="{65E31D96-FF44-41B7-993C-26CFDCF1333C}"/>
              </a:ext>
            </a:extLst>
          </p:cNvPr>
          <p:cNvSpPr>
            <a:spLocks noGrp="1"/>
          </p:cNvSpPr>
          <p:nvPr>
            <p:ph type="body" sz="quarter" idx="12" hasCustomPrompt="1"/>
          </p:nvPr>
        </p:nvSpPr>
        <p:spPr>
          <a:xfrm>
            <a:off x="838200" y="2095501"/>
            <a:ext cx="10515600" cy="1470025"/>
          </a:xfrm>
        </p:spPr>
        <p:txBody>
          <a:bodyPr/>
          <a:lstStyle>
            <a:lvl1pPr>
              <a:defRPr/>
            </a:lvl1pPr>
            <a:lvl2pPr marL="457200" indent="0" algn="ctr">
              <a:buNone/>
              <a:defRPr>
                <a:solidFill>
                  <a:srgbClr val="002060"/>
                </a:solidFill>
              </a:defRPr>
            </a:lvl2pPr>
          </a:lstStyle>
          <a:p>
            <a:pPr lvl="1"/>
            <a:r>
              <a:rPr lang="en-US"/>
              <a:t>Insert Contact information here</a:t>
            </a:r>
          </a:p>
        </p:txBody>
      </p:sp>
      <p:sp>
        <p:nvSpPr>
          <p:cNvPr id="8" name="Rectangle 7" descr="Gray background color." title="Footer Background Color">
            <a:extLst>
              <a:ext uri="{FF2B5EF4-FFF2-40B4-BE49-F238E27FC236}">
                <a16:creationId xmlns:a16="http://schemas.microsoft.com/office/drawing/2014/main" id="{B9FA6E1C-B116-4236-A766-A8685266B125}"/>
              </a:ext>
            </a:extLst>
          </p:cNvPr>
          <p:cNvSpPr/>
          <p:nvPr userDrawn="1"/>
        </p:nvSpPr>
        <p:spPr>
          <a:xfrm>
            <a:off x="0" y="6432804"/>
            <a:ext cx="12192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bg1"/>
              </a:solidFill>
              <a:latin typeface="Calibri" charset="0"/>
              <a:ea typeface="Calibri" charset="0"/>
              <a:cs typeface="Calibri" charset="0"/>
            </a:endParaRPr>
          </a:p>
        </p:txBody>
      </p:sp>
      <p:sp>
        <p:nvSpPr>
          <p:cNvPr id="10" name="Footer Placeholder 3">
            <a:extLst>
              <a:ext uri="{FF2B5EF4-FFF2-40B4-BE49-F238E27FC236}">
                <a16:creationId xmlns:a16="http://schemas.microsoft.com/office/drawing/2014/main" id="{9B3A11DD-6DE1-4CAE-BD98-BB84AE8C6B71}"/>
              </a:ext>
            </a:extLst>
          </p:cNvPr>
          <p:cNvSpPr txBox="1">
            <a:spLocks/>
          </p:cNvSpPr>
          <p:nvPr userDrawn="1"/>
        </p:nvSpPr>
        <p:spPr>
          <a:xfrm>
            <a:off x="3103032" y="6427599"/>
            <a:ext cx="5985933" cy="420982"/>
          </a:xfrm>
          <a:prstGeom prst="rect">
            <a:avLst/>
          </a:prstGeom>
        </p:spPr>
        <p:txBody>
          <a:bodyPr anchor="ctr"/>
          <a:lstStyle>
            <a:defPPr>
              <a:defRPr lang="en-US"/>
            </a:defPPr>
            <a:lvl1pPr marL="0" algn="ct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ea typeface="Calibri" charset="0"/>
                <a:cs typeface="Calibri" charset="0"/>
              </a:rPr>
              <a:t>www.MilitaryOneSource.mil  •  800-342-9647</a:t>
            </a:r>
          </a:p>
        </p:txBody>
      </p:sp>
      <p:sp>
        <p:nvSpPr>
          <p:cNvPr id="11" name="Slide Number Placeholder 5">
            <a:extLst>
              <a:ext uri="{FF2B5EF4-FFF2-40B4-BE49-F238E27FC236}">
                <a16:creationId xmlns:a16="http://schemas.microsoft.com/office/drawing/2014/main" id="{0BC241E0-5BE9-4132-8704-C99447F4E120}"/>
              </a:ext>
            </a:extLst>
          </p:cNvPr>
          <p:cNvSpPr txBox="1">
            <a:spLocks/>
          </p:cNvSpPr>
          <p:nvPr userDrawn="1"/>
        </p:nvSpPr>
        <p:spPr>
          <a:xfrm>
            <a:off x="9403080" y="6405156"/>
            <a:ext cx="2788917" cy="43203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06A98E-9D45-4AC9-A0D5-10D89E137443}" type="slidenum">
              <a:rPr lang="en-US" sz="1800" smtClean="0"/>
              <a:pPr/>
              <a:t>‹#›</a:t>
            </a:fld>
            <a:endParaRPr lang="en-US" sz="1800" dirty="0"/>
          </a:p>
        </p:txBody>
      </p:sp>
    </p:spTree>
    <p:extLst>
      <p:ext uri="{BB962C8B-B14F-4D97-AF65-F5344CB8AC3E}">
        <p14:creationId xmlns:p14="http://schemas.microsoft.com/office/powerpoint/2010/main" val="152731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613" y="499723"/>
            <a:ext cx="10972800" cy="870290"/>
          </a:xfrm>
        </p:spPr>
        <p:txBody>
          <a:bodyPr>
            <a:normAutofit/>
          </a:bodyPr>
          <a:lstStyle>
            <a:lvl1pPr algn="l">
              <a:defRPr sz="360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609600" y="1479777"/>
            <a:ext cx="10972800" cy="4525963"/>
          </a:xfrm>
        </p:spPr>
        <p:txBody>
          <a:bodyPr/>
          <a:lstStyle>
            <a:lvl1pPr>
              <a:defRPr sz="2800">
                <a:solidFill>
                  <a:schemeClr val="tx1">
                    <a:lumMod val="50000"/>
                    <a:lumOff val="50000"/>
                  </a:schemeClr>
                </a:solidFill>
              </a:defRPr>
            </a:lvl1pPr>
            <a:lvl2pPr>
              <a:defRPr sz="2400">
                <a:solidFill>
                  <a:schemeClr val="tx1">
                    <a:lumMod val="50000"/>
                    <a:lumOff val="50000"/>
                  </a:schemeClr>
                </a:solidFill>
              </a:defRPr>
            </a:lvl2pPr>
            <a:lvl3pPr>
              <a:defRPr sz="2000">
                <a:solidFill>
                  <a:schemeClr val="tx1">
                    <a:lumMod val="50000"/>
                    <a:lumOff val="50000"/>
                  </a:schemeClr>
                </a:solidFill>
              </a:defRPr>
            </a:lvl3pPr>
            <a:lvl4pPr>
              <a:defRPr sz="2000">
                <a:solidFill>
                  <a:schemeClr val="tx1">
                    <a:lumMod val="50000"/>
                    <a:lumOff val="50000"/>
                  </a:schemeClr>
                </a:solidFill>
              </a:defRPr>
            </a:lvl4pPr>
            <a:lvl5pPr>
              <a:defRPr sz="200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5DEE5-3222-2B4F-B860-22D7D6E499C1}" type="slidenum">
              <a:rPr lang="en-US" smtClean="0"/>
              <a:t>‹#›</a:t>
            </a:fld>
            <a:endParaRPr lang="en-US" dirty="0"/>
          </a:p>
        </p:txBody>
      </p:sp>
      <p:grpSp>
        <p:nvGrpSpPr>
          <p:cNvPr id="8" name="Group 7">
            <a:extLst>
              <a:ext uri="{FF2B5EF4-FFF2-40B4-BE49-F238E27FC236}">
                <a16:creationId xmlns:a16="http://schemas.microsoft.com/office/drawing/2014/main" id="{40FFFC27-79E0-48E0-BBE2-B36EB7C01695}"/>
              </a:ext>
            </a:extLst>
          </p:cNvPr>
          <p:cNvGrpSpPr/>
          <p:nvPr userDrawn="1"/>
        </p:nvGrpSpPr>
        <p:grpSpPr>
          <a:xfrm>
            <a:off x="10748523" y="125526"/>
            <a:ext cx="1191835" cy="893876"/>
            <a:chOff x="504290" y="4463591"/>
            <a:chExt cx="1743330" cy="1743330"/>
          </a:xfrm>
        </p:grpSpPr>
        <p:sp>
          <p:nvSpPr>
            <p:cNvPr id="9" name="Oval 8">
              <a:extLst>
                <a:ext uri="{FF2B5EF4-FFF2-40B4-BE49-F238E27FC236}">
                  <a16:creationId xmlns:a16="http://schemas.microsoft.com/office/drawing/2014/main" id="{CD0DA64D-4043-4560-BE86-0F3AAFE4A4F1}"/>
                </a:ext>
              </a:extLst>
            </p:cNvPr>
            <p:cNvSpPr/>
            <p:nvPr/>
          </p:nvSpPr>
          <p:spPr>
            <a:xfrm>
              <a:off x="504290" y="4463591"/>
              <a:ext cx="1743330" cy="174333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0" name="Picture 9" descr="MCFP_seal_cmyk.eps">
              <a:extLst>
                <a:ext uri="{FF2B5EF4-FFF2-40B4-BE49-F238E27FC236}">
                  <a16:creationId xmlns:a16="http://schemas.microsoft.com/office/drawing/2014/main" id="{825ACE5D-41D8-44BD-B910-F6CFBE8FE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96" y="4545996"/>
              <a:ext cx="1578519" cy="1578521"/>
            </a:xfrm>
            <a:prstGeom prst="rect">
              <a:avLst/>
            </a:prstGeom>
          </p:spPr>
        </p:pic>
      </p:grpSp>
      <p:pic>
        <p:nvPicPr>
          <p:cNvPr id="11" name="Picture 10">
            <a:extLst>
              <a:ext uri="{FF2B5EF4-FFF2-40B4-BE49-F238E27FC236}">
                <a16:creationId xmlns:a16="http://schemas.microsoft.com/office/drawing/2014/main" id="{CEE7ECEB-3259-4E80-B478-63ADBD0E8BA6}"/>
              </a:ext>
            </a:extLst>
          </p:cNvPr>
          <p:cNvPicPr>
            <a:picLocks noChangeAspect="1"/>
          </p:cNvPicPr>
          <p:nvPr userDrawn="1"/>
        </p:nvPicPr>
        <p:blipFill rotWithShape="1">
          <a:blip r:embed="rId3"/>
          <a:srcRect b="92481"/>
          <a:stretch/>
        </p:blipFill>
        <p:spPr>
          <a:xfrm>
            <a:off x="0" y="-15237"/>
            <a:ext cx="12192000" cy="472706"/>
          </a:xfrm>
          <a:prstGeom prst="rect">
            <a:avLst/>
          </a:prstGeom>
        </p:spPr>
      </p:pic>
    </p:spTree>
    <p:extLst>
      <p:ext uri="{BB962C8B-B14F-4D97-AF65-F5344CB8AC3E}">
        <p14:creationId xmlns:p14="http://schemas.microsoft.com/office/powerpoint/2010/main" val="311762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236565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39408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395717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69761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8590A-1380-474B-B3C5-816000A2FEBB}" type="datetimeFigureOut">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35DEE5-3222-2B4F-B860-22D7D6E499C1}" type="slidenum">
              <a:rPr lang="en-US" smtClean="0"/>
              <a:t>‹#›</a:t>
            </a:fld>
            <a:endParaRPr lang="en-US" dirty="0"/>
          </a:p>
        </p:txBody>
      </p:sp>
    </p:spTree>
    <p:extLst>
      <p:ext uri="{BB962C8B-B14F-4D97-AF65-F5344CB8AC3E}">
        <p14:creationId xmlns:p14="http://schemas.microsoft.com/office/powerpoint/2010/main" val="228021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30400" y="274638"/>
            <a:ext cx="965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783264"/>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8590A-1380-474B-B3C5-816000A2FEBB}" type="datetimeFigureOut">
              <a:rPr lang="en-US" smtClean="0"/>
              <a:t>10/4/2023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5DEE5-3222-2B4F-B860-22D7D6E499C1}" type="slidenum">
              <a:rPr lang="en-US" smtClean="0"/>
              <a:t>‹#›</a:t>
            </a:fld>
            <a:endParaRPr lang="en-US" dirty="0"/>
          </a:p>
        </p:txBody>
      </p:sp>
    </p:spTree>
    <p:extLst>
      <p:ext uri="{BB962C8B-B14F-4D97-AF65-F5344CB8AC3E}">
        <p14:creationId xmlns:p14="http://schemas.microsoft.com/office/powerpoint/2010/main" val="29169559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6B157-BCDC-408A-807E-3B2C76769877}"/>
              </a:ext>
            </a:extLst>
          </p:cNvPr>
          <p:cNvSpPr/>
          <p:nvPr userDrawn="1"/>
        </p:nvSpPr>
        <p:spPr>
          <a:xfrm>
            <a:off x="0" y="676181"/>
            <a:ext cx="12192000" cy="964702"/>
          </a:xfrm>
          <a:prstGeom prst="rect">
            <a:avLst/>
          </a:prstGeom>
          <a:solidFill>
            <a:srgbClr val="1F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8" name="Group 7">
            <a:extLst>
              <a:ext uri="{FF2B5EF4-FFF2-40B4-BE49-F238E27FC236}">
                <a16:creationId xmlns:a16="http://schemas.microsoft.com/office/drawing/2014/main" id="{A52BB95E-FDBE-4961-BE7F-83F2260EAD56}"/>
              </a:ext>
            </a:extLst>
          </p:cNvPr>
          <p:cNvGrpSpPr/>
          <p:nvPr userDrawn="1"/>
        </p:nvGrpSpPr>
        <p:grpSpPr>
          <a:xfrm>
            <a:off x="0" y="209837"/>
            <a:ext cx="12192000" cy="6693826"/>
            <a:chOff x="0" y="190176"/>
            <a:chExt cx="9144000" cy="6693826"/>
          </a:xfrm>
        </p:grpSpPr>
        <p:pic>
          <p:nvPicPr>
            <p:cNvPr id="11" name="Military OneSource Logo">
              <a:extLst>
                <a:ext uri="{FF2B5EF4-FFF2-40B4-BE49-F238E27FC236}">
                  <a16:creationId xmlns:a16="http://schemas.microsoft.com/office/drawing/2014/main" id="{162FBE0E-F41A-4983-BB2C-F751EFDBB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33271" y="227785"/>
              <a:ext cx="1307592" cy="313712"/>
            </a:xfrm>
            <a:prstGeom prst="rect">
              <a:avLst/>
            </a:prstGeom>
          </p:spPr>
        </p:pic>
        <p:sp>
          <p:nvSpPr>
            <p:cNvPr id="7" name="Rectangle 6" descr="Red header bar.">
              <a:extLst>
                <a:ext uri="{FF2B5EF4-FFF2-40B4-BE49-F238E27FC236}">
                  <a16:creationId xmlns:a16="http://schemas.microsoft.com/office/drawing/2014/main" id="{E68271E4-9A7D-47B1-9057-D150959EE917}"/>
                </a:ext>
              </a:extLst>
            </p:cNvPr>
            <p:cNvSpPr/>
            <p:nvPr userDrawn="1"/>
          </p:nvSpPr>
          <p:spPr>
            <a:xfrm>
              <a:off x="0" y="190176"/>
              <a:ext cx="7406640"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sp>
          <p:nvSpPr>
            <p:cNvPr id="9" name="Rectangle 8">
              <a:extLst>
                <a:ext uri="{FF2B5EF4-FFF2-40B4-BE49-F238E27FC236}">
                  <a16:creationId xmlns:a16="http://schemas.microsoft.com/office/drawing/2014/main" id="{00886FC0-80F6-4263-983B-B77CB627CCAC}"/>
                </a:ext>
              </a:extLst>
            </p:cNvPr>
            <p:cNvSpPr/>
            <p:nvPr userDrawn="1"/>
          </p:nvSpPr>
          <p:spPr>
            <a:xfrm>
              <a:off x="0" y="6563962"/>
              <a:ext cx="9144000" cy="320040"/>
            </a:xfrm>
            <a:prstGeom prst="rect">
              <a:avLst/>
            </a:prstGeom>
            <a:solidFill>
              <a:srgbClr val="1F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solidFill>
                  <a:effectLst/>
                  <a:uLnTx/>
                  <a:uFillTx/>
                  <a:latin typeface="+mn-lt"/>
                  <a:ea typeface="+mn-ea"/>
                  <a:cs typeface="+mn-cs"/>
                </a:rPr>
                <a:t>          </a:t>
              </a:r>
            </a:p>
          </p:txBody>
        </p:sp>
      </p:grpSp>
      <p:sp>
        <p:nvSpPr>
          <p:cNvPr id="2" name="Title Placeholder 1">
            <a:extLst>
              <a:ext uri="{FF2B5EF4-FFF2-40B4-BE49-F238E27FC236}">
                <a16:creationId xmlns:a16="http://schemas.microsoft.com/office/drawing/2014/main" id="{E78EF6D6-B1AB-4792-878B-6C0E0F0946DE}"/>
              </a:ext>
            </a:extLst>
          </p:cNvPr>
          <p:cNvSpPr>
            <a:spLocks noGrp="1"/>
          </p:cNvSpPr>
          <p:nvPr userDrawn="1">
            <p:ph type="title"/>
          </p:nvPr>
        </p:nvSpPr>
        <p:spPr>
          <a:xfrm>
            <a:off x="660400" y="717191"/>
            <a:ext cx="10515600" cy="923692"/>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userDrawn="1">
            <p:ph type="sldNum" sz="quarter" idx="4"/>
          </p:nvPr>
        </p:nvSpPr>
        <p:spPr>
          <a:xfrm>
            <a:off x="9448800" y="6552777"/>
            <a:ext cx="2743200" cy="393616"/>
          </a:xfrm>
          <a:prstGeom prst="rect">
            <a:avLst/>
          </a:prstGeom>
        </p:spPr>
        <p:txBody>
          <a:bodyPr vert="horz" lIns="91440" tIns="45720" rIns="91440" bIns="45720" rtlCol="0" anchor="ctr"/>
          <a:lstStyle>
            <a:lvl1pPr algn="r">
              <a:defRPr sz="1200">
                <a:solidFill>
                  <a:schemeClr val="bg1"/>
                </a:solidFill>
              </a:defRPr>
            </a:lvl1pPr>
          </a:lstStyle>
          <a:p>
            <a:fld id="{2D06A98E-9D45-4AC9-A0D5-10D89E137443}" type="slidenum">
              <a:rPr lang="en-US" smtClean="0"/>
              <a:pPr/>
              <a:t>‹#›</a:t>
            </a:fld>
            <a:endParaRPr lang="en-US" dirty="0"/>
          </a:p>
        </p:txBody>
      </p:sp>
      <p:sp>
        <p:nvSpPr>
          <p:cNvPr id="3" name="Text Placeholder 2"/>
          <p:cNvSpPr>
            <a:spLocks noGrp="1"/>
          </p:cNvSpPr>
          <p:nvPr userDrawn="1">
            <p:ph type="body" idx="1"/>
          </p:nvPr>
        </p:nvSpPr>
        <p:spPr>
          <a:xfrm>
            <a:off x="660400" y="1904288"/>
            <a:ext cx="10515600" cy="4351338"/>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Fourth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5291258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dt="0"/>
  <p:txStyles>
    <p:titleStyle>
      <a:lvl1pPr algn="l" defTabSz="914400" rtl="0" eaLnBrk="1" latinLnBrk="0" hangingPunct="1">
        <a:lnSpc>
          <a:spcPct val="90000"/>
        </a:lnSpc>
        <a:spcBef>
          <a:spcPct val="0"/>
        </a:spcBef>
        <a:buNone/>
        <a:defRPr sz="3000" b="1" kern="1200">
          <a:solidFill>
            <a:schemeClr val="bg1"/>
          </a:solidFill>
          <a:latin typeface="+mn-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1200">
          <p15:clr>
            <a:srgbClr val="F26B43"/>
          </p15:clr>
        </p15:guide>
        <p15:guide id="3" pos="5376">
          <p15:clr>
            <a:srgbClr val="F26B43"/>
          </p15:clr>
        </p15:guide>
        <p15:guide id="4" pos="192">
          <p15:clr>
            <a:srgbClr val="F26B43"/>
          </p15:clr>
        </p15:guide>
        <p15:guide id="5" pos="33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descr="Gray background color." title="Footer Background Color">
            <a:extLst>
              <a:ext uri="{FF2B5EF4-FFF2-40B4-BE49-F238E27FC236}">
                <a16:creationId xmlns:a16="http://schemas.microsoft.com/office/drawing/2014/main" id="{0FD4687B-EC92-42FD-AE2C-BA3913073DA7}"/>
              </a:ext>
            </a:extLst>
          </p:cNvPr>
          <p:cNvSpPr/>
          <p:nvPr userDrawn="1"/>
        </p:nvSpPr>
        <p:spPr>
          <a:xfrm>
            <a:off x="2461" y="6426987"/>
            <a:ext cx="12192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bg1"/>
              </a:solidFill>
              <a:latin typeface="Calibri" charset="0"/>
              <a:ea typeface="Calibri" charset="0"/>
              <a:cs typeface="Calibri" charset="0"/>
            </a:endParaRPr>
          </a:p>
        </p:txBody>
      </p:sp>
      <p:sp>
        <p:nvSpPr>
          <p:cNvPr id="7" name="Rectangle 6" descr="Red header bar.">
            <a:extLst>
              <a:ext uri="{FF2B5EF4-FFF2-40B4-BE49-F238E27FC236}">
                <a16:creationId xmlns:a16="http://schemas.microsoft.com/office/drawing/2014/main" id="{E68271E4-9A7D-47B1-9057-D150959EE917}"/>
              </a:ext>
            </a:extLst>
          </p:cNvPr>
          <p:cNvSpPr/>
          <p:nvPr userDrawn="1"/>
        </p:nvSpPr>
        <p:spPr>
          <a:xfrm>
            <a:off x="0" y="190176"/>
            <a:ext cx="9875520"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sp>
        <p:nvSpPr>
          <p:cNvPr id="10" name="Title">
            <a:extLst>
              <a:ext uri="{FF2B5EF4-FFF2-40B4-BE49-F238E27FC236}">
                <a16:creationId xmlns:a16="http://schemas.microsoft.com/office/drawing/2014/main" id="{2BF59A01-B5A6-46F4-A7C3-F87545A0AC44}"/>
              </a:ext>
            </a:extLst>
          </p:cNvPr>
          <p:cNvSpPr txBox="1">
            <a:spLocks/>
          </p:cNvSpPr>
          <p:nvPr userDrawn="1"/>
        </p:nvSpPr>
        <p:spPr>
          <a:xfrm>
            <a:off x="628651" y="607346"/>
            <a:ext cx="9849628" cy="1008556"/>
          </a:xfrm>
          <a:prstGeom prst="rect">
            <a:avLst/>
          </a:prstGeom>
        </p:spPr>
        <p:txBody>
          <a:bodyPr anchor="ctr">
            <a:norm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pPr algn="l"/>
            <a:endParaRPr lang="en-US" sz="2250" b="1" dirty="0">
              <a:solidFill>
                <a:schemeClr val="bg2"/>
              </a:solidFill>
            </a:endParaRPr>
          </a:p>
        </p:txBody>
      </p:sp>
      <p:pic>
        <p:nvPicPr>
          <p:cNvPr id="11" name="Military OneSource Logo">
            <a:extLst>
              <a:ext uri="{FF2B5EF4-FFF2-40B4-BE49-F238E27FC236}">
                <a16:creationId xmlns:a16="http://schemas.microsoft.com/office/drawing/2014/main" id="{162FBE0E-F41A-4983-BB2C-F751EFDBB98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77695" y="227785"/>
            <a:ext cx="1743456" cy="313712"/>
          </a:xfrm>
          <a:prstGeom prst="rect">
            <a:avLst/>
          </a:prstGeom>
        </p:spPr>
      </p:pic>
      <p:sp>
        <p:nvSpPr>
          <p:cNvPr id="9" name="Rectangle 8">
            <a:extLst>
              <a:ext uri="{FF2B5EF4-FFF2-40B4-BE49-F238E27FC236}">
                <a16:creationId xmlns:a16="http://schemas.microsoft.com/office/drawing/2014/main" id="{00886FC0-80F6-4263-983B-B77CB627CCAC}"/>
              </a:ext>
            </a:extLst>
          </p:cNvPr>
          <p:cNvSpPr/>
          <p:nvPr userDrawn="1"/>
        </p:nvSpPr>
        <p:spPr>
          <a:xfrm>
            <a:off x="0" y="644252"/>
            <a:ext cx="12192000" cy="995774"/>
          </a:xfrm>
          <a:prstGeom prst="rect">
            <a:avLst/>
          </a:prstGeom>
          <a:solidFill>
            <a:srgbClr val="1F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solidFill>
                <a:effectLst/>
                <a:uLnTx/>
                <a:uFillTx/>
                <a:latin typeface="+mn-lt"/>
                <a:ea typeface="+mn-ea"/>
                <a:cs typeface="+mn-cs"/>
              </a:rPr>
              <a:t>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448800" y="6451991"/>
            <a:ext cx="2743200" cy="393616"/>
          </a:xfrm>
          <a:prstGeom prst="rect">
            <a:avLst/>
          </a:prstGeom>
        </p:spPr>
        <p:txBody>
          <a:bodyPr vert="horz" lIns="91440" tIns="45720" rIns="91440" bIns="45720" rtlCol="0" anchor="ctr"/>
          <a:lstStyle>
            <a:lvl1pPr algn="r">
              <a:defRPr sz="1800">
                <a:solidFill>
                  <a:schemeClr val="bg1"/>
                </a:solidFill>
              </a:defRPr>
            </a:lvl1pPr>
          </a:lstStyle>
          <a:p>
            <a:fld id="{2D06A98E-9D45-4AC9-A0D5-10D89E137443}" type="slidenum">
              <a:rPr lang="en-US" smtClean="0"/>
              <a:pPr/>
              <a:t>‹#›</a:t>
            </a:fld>
            <a:endParaRPr lang="en-US" dirty="0"/>
          </a:p>
        </p:txBody>
      </p:sp>
      <p:sp>
        <p:nvSpPr>
          <p:cNvPr id="14" name="Footer Placeholder 3">
            <a:extLst>
              <a:ext uri="{FF2B5EF4-FFF2-40B4-BE49-F238E27FC236}">
                <a16:creationId xmlns:a16="http://schemas.microsoft.com/office/drawing/2014/main" id="{749B0742-BCC9-4184-B562-CE7858EEC9D1}"/>
              </a:ext>
            </a:extLst>
          </p:cNvPr>
          <p:cNvSpPr>
            <a:spLocks noGrp="1"/>
          </p:cNvSpPr>
          <p:nvPr>
            <p:ph type="ftr" sz="quarter" idx="3"/>
          </p:nvPr>
        </p:nvSpPr>
        <p:spPr>
          <a:xfrm>
            <a:off x="2967567" y="6457333"/>
            <a:ext cx="6256867"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11150449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notesSlide" Target="../notesSlides/notesSlide8.xml"/><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1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9.xml"/><Relationship Id="rId16" Type="http://schemas.openxmlformats.org/officeDocument/2006/relationships/image" Target="../media/image79.svg"/><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77.svg"/></Relationships>
</file>

<file path=ppt/slides/_rels/slide1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82.jpe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85.png"/><Relationship Id="rId5" Type="http://schemas.openxmlformats.org/officeDocument/2006/relationships/hyperlink" Target="https://www.militaryonesource.mil/confidential-help/interactive-tools-services/my-military-onesource-app/" TargetMode="External"/><Relationship Id="rId4" Type="http://schemas.openxmlformats.org/officeDocument/2006/relationships/hyperlink" Target="https://www.militaryonesource.mi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6050" y="1553994"/>
            <a:ext cx="9351962" cy="1874837"/>
          </a:xfrm>
        </p:spPr>
        <p:txBody>
          <a:bodyPr>
            <a:normAutofit/>
          </a:bodyPr>
          <a:lstStyle/>
          <a:p>
            <a:pPr>
              <a:spcBef>
                <a:spcPts val="0"/>
              </a:spcBef>
              <a:spcAft>
                <a:spcPts val="0"/>
              </a:spcAft>
            </a:pPr>
            <a:br>
              <a:rPr lang="en-US" dirty="0">
                <a:latin typeface="Garamond"/>
                <a:cs typeface="Arial"/>
              </a:rPr>
            </a:br>
            <a:r>
              <a:rPr lang="en-US" dirty="0">
                <a:latin typeface="Garamond"/>
                <a:cs typeface="Arial"/>
              </a:rPr>
              <a:t>Suicide Prevention in the Military</a:t>
            </a:r>
            <a:endParaRPr lang="en-US" b="0" dirty="0">
              <a:latin typeface="Garamond"/>
              <a:cs typeface="Arial"/>
            </a:endParaRPr>
          </a:p>
          <a:p>
            <a:pPr>
              <a:spcBef>
                <a:spcPts val="0"/>
              </a:spcBef>
              <a:spcAft>
                <a:spcPts val="0"/>
              </a:spcAft>
            </a:pPr>
            <a:r>
              <a:rPr lang="en-US" dirty="0">
                <a:latin typeface="Garamond"/>
                <a:cs typeface="Arial"/>
              </a:rPr>
              <a:t>5 October 2023</a:t>
            </a:r>
            <a:endParaRPr lang="en-US" b="0" dirty="0">
              <a:latin typeface="Garamond"/>
              <a:cs typeface="Arial"/>
            </a:endParaRPr>
          </a:p>
          <a:p>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5E378DA0-B84A-4A70-ABFE-06FD9BF0D5B7}"/>
              </a:ext>
            </a:extLst>
          </p:cNvPr>
          <p:cNvSpPr txBox="1"/>
          <p:nvPr/>
        </p:nvSpPr>
        <p:spPr>
          <a:xfrm>
            <a:off x="2287382" y="3172727"/>
            <a:ext cx="7790068" cy="2062103"/>
          </a:xfrm>
          <a:prstGeom prst="rect">
            <a:avLst/>
          </a:prstGeom>
          <a:noFill/>
        </p:spPr>
        <p:txBody>
          <a:bodyPr wrap="square" lIns="91440" tIns="45720" rIns="91440" bIns="45720" rtlCol="0" anchor="t">
            <a:spAutoFit/>
          </a:bodyPr>
          <a:lstStyle/>
          <a:p>
            <a:pPr algn="ctr"/>
            <a:endParaRPr lang="en-US" sz="3200" b="1" dirty="0">
              <a:latin typeface="Garamond" panose="02020404030301010803" pitchFamily="18" charset="0"/>
              <a:ea typeface="+mj-ea"/>
              <a:cs typeface="Arial" panose="020B0604020202020204" pitchFamily="34" charset="0"/>
            </a:endParaRPr>
          </a:p>
          <a:p>
            <a:pPr algn="ctr"/>
            <a:r>
              <a:rPr lang="en-US" sz="3200" b="1" dirty="0">
                <a:latin typeface="Garamond"/>
                <a:ea typeface="+mj-ea"/>
                <a:cs typeface="Arial"/>
              </a:rPr>
              <a:t>Dr. Ramya Sundararaman</a:t>
            </a:r>
          </a:p>
          <a:p>
            <a:pPr algn="ctr"/>
            <a:r>
              <a:rPr lang="en-US" sz="3200" b="1" dirty="0">
                <a:latin typeface="Garamond"/>
                <a:ea typeface="+mj-ea"/>
                <a:cs typeface="Arial"/>
              </a:rPr>
              <a:t>Deputy Director</a:t>
            </a:r>
            <a:endParaRPr lang="en-US" sz="3200" b="1" dirty="0">
              <a:latin typeface="Garamond" panose="02020404030301010803" pitchFamily="18" charset="0"/>
              <a:ea typeface="+mj-ea"/>
              <a:cs typeface="Arial" panose="020B0604020202020204" pitchFamily="34" charset="0"/>
            </a:endParaRPr>
          </a:p>
          <a:p>
            <a:pPr algn="ctr"/>
            <a:r>
              <a:rPr lang="en-US" sz="3200" b="1" dirty="0">
                <a:latin typeface="Garamond"/>
                <a:ea typeface="+mj-ea"/>
                <a:cs typeface="Arial"/>
              </a:rPr>
              <a:t>Defense Suicide Prevention Office</a:t>
            </a:r>
            <a:endParaRPr lang="en-US" sz="3200" b="1" dirty="0">
              <a:latin typeface="Garamond" panose="02020404030301010803" pitchFamily="18" charset="0"/>
              <a:ea typeface="+mj-ea"/>
              <a:cs typeface="Arial" panose="020B0604020202020204" pitchFamily="34" charset="0"/>
            </a:endParaRPr>
          </a:p>
        </p:txBody>
      </p:sp>
    </p:spTree>
    <p:extLst>
      <p:ext uri="{BB962C8B-B14F-4D97-AF65-F5344CB8AC3E}">
        <p14:creationId xmlns:p14="http://schemas.microsoft.com/office/powerpoint/2010/main" val="348795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74EC08-22C6-44CC-B4B9-8B231AC97A7D}"/>
              </a:ext>
            </a:extLst>
          </p:cNvPr>
          <p:cNvGrpSpPr/>
          <p:nvPr/>
        </p:nvGrpSpPr>
        <p:grpSpPr>
          <a:xfrm>
            <a:off x="4825506" y="3382320"/>
            <a:ext cx="1038225" cy="923925"/>
            <a:chOff x="1828800" y="5553074"/>
            <a:chExt cx="1038225" cy="923925"/>
          </a:xfrm>
        </p:grpSpPr>
        <p:sp>
          <p:nvSpPr>
            <p:cNvPr id="56" name="Oval 55">
              <a:extLst>
                <a:ext uri="{FF2B5EF4-FFF2-40B4-BE49-F238E27FC236}">
                  <a16:creationId xmlns:a16="http://schemas.microsoft.com/office/drawing/2014/main" id="{F3CD8080-8FF0-4F41-B01A-2B10A492EE6C}"/>
                </a:ext>
              </a:extLst>
            </p:cNvPr>
            <p:cNvSpPr/>
            <p:nvPr/>
          </p:nvSpPr>
          <p:spPr>
            <a:xfrm>
              <a:off x="1828800" y="5553074"/>
              <a:ext cx="1038225" cy="923925"/>
            </a:xfrm>
            <a:prstGeom prst="ellipse">
              <a:avLst/>
            </a:prstGeom>
            <a:solidFill>
              <a:schemeClr val="bg1"/>
            </a:solidFill>
            <a:ln w="57150">
              <a:gradFill flip="none" rotWithShape="1">
                <a:gsLst>
                  <a:gs pos="2000">
                    <a:schemeClr val="accent4">
                      <a:lumMod val="75000"/>
                    </a:schemeClr>
                  </a:gs>
                  <a:gs pos="100000">
                    <a:schemeClr val="accent1">
                      <a:lumMod val="45000"/>
                      <a:lumOff val="55000"/>
                    </a:schemeClr>
                  </a:gs>
                  <a:gs pos="100000">
                    <a:schemeClr val="accent4">
                      <a:lumMod val="7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891A01A3-5463-41CC-B091-9A97A9EA21BD}"/>
                </a:ext>
              </a:extLst>
            </p:cNvPr>
            <p:cNvSpPr txBox="1"/>
            <p:nvPr/>
          </p:nvSpPr>
          <p:spPr>
            <a:xfrm>
              <a:off x="2019300" y="6045586"/>
              <a:ext cx="847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2016</a:t>
              </a:r>
            </a:p>
          </p:txBody>
        </p:sp>
      </p:grpSp>
      <p:cxnSp>
        <p:nvCxnSpPr>
          <p:cNvPr id="5" name="Connector: Curved 4">
            <a:extLst>
              <a:ext uri="{FF2B5EF4-FFF2-40B4-BE49-F238E27FC236}">
                <a16:creationId xmlns:a16="http://schemas.microsoft.com/office/drawing/2014/main" id="{A07F25F1-F36B-4A46-99A8-2361F0E6BB65}"/>
              </a:ext>
            </a:extLst>
          </p:cNvPr>
          <p:cNvCxnSpPr>
            <a:cxnSpLocks/>
          </p:cNvCxnSpPr>
          <p:nvPr/>
        </p:nvCxnSpPr>
        <p:spPr>
          <a:xfrm flipV="1">
            <a:off x="942975" y="1713319"/>
            <a:ext cx="10561441" cy="3956629"/>
          </a:xfrm>
          <a:prstGeom prst="curvedConnector3">
            <a:avLst>
              <a:gd name="adj1" fmla="val 50000"/>
            </a:avLst>
          </a:prstGeom>
          <a:ln w="38100">
            <a:gradFill>
              <a:gsLst>
                <a:gs pos="100000">
                  <a:schemeClr val="accent4">
                    <a:lumMod val="60000"/>
                    <a:lumOff val="40000"/>
                  </a:schemeClr>
                </a:gs>
                <a:gs pos="11000">
                  <a:schemeClr val="accent1">
                    <a:lumMod val="45000"/>
                    <a:lumOff val="55000"/>
                  </a:schemeClr>
                </a:gs>
                <a:gs pos="37000">
                  <a:srgbClr val="002060"/>
                </a:gs>
                <a:gs pos="100000">
                  <a:schemeClr val="accent1">
                    <a:lumMod val="30000"/>
                    <a:lumOff val="70000"/>
                  </a:schemeClr>
                </a:gs>
              </a:gsLst>
              <a:lin ang="5400000" scaled="1"/>
            </a:gra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C64D17A-A03B-4F81-8C2E-82A374B074AA}"/>
              </a:ext>
            </a:extLst>
          </p:cNvPr>
          <p:cNvGrpSpPr/>
          <p:nvPr/>
        </p:nvGrpSpPr>
        <p:grpSpPr>
          <a:xfrm>
            <a:off x="1356536" y="5796028"/>
            <a:ext cx="1038225" cy="923925"/>
            <a:chOff x="1692292" y="5571733"/>
            <a:chExt cx="1038225" cy="923925"/>
          </a:xfrm>
        </p:grpSpPr>
        <p:sp>
          <p:nvSpPr>
            <p:cNvPr id="11" name="Oval 10">
              <a:extLst>
                <a:ext uri="{FF2B5EF4-FFF2-40B4-BE49-F238E27FC236}">
                  <a16:creationId xmlns:a16="http://schemas.microsoft.com/office/drawing/2014/main" id="{8EE8052C-BED2-4C91-BA00-8E1215264E53}"/>
                </a:ext>
              </a:extLst>
            </p:cNvPr>
            <p:cNvSpPr/>
            <p:nvPr/>
          </p:nvSpPr>
          <p:spPr>
            <a:xfrm>
              <a:off x="1692292" y="5571733"/>
              <a:ext cx="1038225" cy="923925"/>
            </a:xfrm>
            <a:prstGeom prst="ellipse">
              <a:avLst/>
            </a:prstGeom>
            <a:solidFill>
              <a:schemeClr val="bg1"/>
            </a:solidFill>
            <a:ln w="57150">
              <a:gradFill flip="none" rotWithShape="1">
                <a:gsLst>
                  <a:gs pos="43000">
                    <a:srgbClr val="002060"/>
                  </a:gs>
                  <a:gs pos="10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D4F44345-E421-4F7B-BF9C-DFD27A0ABB5D}"/>
                </a:ext>
              </a:extLst>
            </p:cNvPr>
            <p:cNvSpPr txBox="1"/>
            <p:nvPr/>
          </p:nvSpPr>
          <p:spPr>
            <a:xfrm>
              <a:off x="1882792" y="6064245"/>
              <a:ext cx="847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2011</a:t>
              </a:r>
            </a:p>
          </p:txBody>
        </p:sp>
        <p:grpSp>
          <p:nvGrpSpPr>
            <p:cNvPr id="17" name="Group 16">
              <a:extLst>
                <a:ext uri="{FF2B5EF4-FFF2-40B4-BE49-F238E27FC236}">
                  <a16:creationId xmlns:a16="http://schemas.microsoft.com/office/drawing/2014/main" id="{18507C06-726A-47B0-8D1D-C58B49F61E41}"/>
                </a:ext>
              </a:extLst>
            </p:cNvPr>
            <p:cNvGrpSpPr/>
            <p:nvPr/>
          </p:nvGrpSpPr>
          <p:grpSpPr>
            <a:xfrm>
              <a:off x="2022232" y="5663973"/>
              <a:ext cx="438149" cy="449064"/>
              <a:chOff x="-1230480" y="1736645"/>
              <a:chExt cx="914400" cy="914400"/>
            </a:xfrm>
          </p:grpSpPr>
          <p:pic>
            <p:nvPicPr>
              <p:cNvPr id="14" name="Graphic 13" descr="Flag with solid fill">
                <a:extLst>
                  <a:ext uri="{FF2B5EF4-FFF2-40B4-BE49-F238E27FC236}">
                    <a16:creationId xmlns:a16="http://schemas.microsoft.com/office/drawing/2014/main" id="{117898CD-E058-4E9F-961F-D4818C7002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0480" y="1736645"/>
                <a:ext cx="914400" cy="914400"/>
              </a:xfrm>
              <a:prstGeom prst="rect">
                <a:avLst/>
              </a:prstGeom>
            </p:spPr>
          </p:pic>
          <p:pic>
            <p:nvPicPr>
              <p:cNvPr id="16" name="Graphic 15" descr="Checkmark with solid fill">
                <a:extLst>
                  <a:ext uri="{FF2B5EF4-FFF2-40B4-BE49-F238E27FC236}">
                    <a16:creationId xmlns:a16="http://schemas.microsoft.com/office/drawing/2014/main" id="{980685F7-F2CC-40F4-97F0-679537512F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0704" y="1848396"/>
                <a:ext cx="304801" cy="304800"/>
              </a:xfrm>
              <a:prstGeom prst="rect">
                <a:avLst/>
              </a:prstGeom>
            </p:spPr>
          </p:pic>
        </p:grpSp>
      </p:grpSp>
      <p:sp>
        <p:nvSpPr>
          <p:cNvPr id="18" name="TextBox 17">
            <a:extLst>
              <a:ext uri="{FF2B5EF4-FFF2-40B4-BE49-F238E27FC236}">
                <a16:creationId xmlns:a16="http://schemas.microsoft.com/office/drawing/2014/main" id="{BE93D86F-77E0-4718-B9DF-2A3B5F30DF39}"/>
              </a:ext>
            </a:extLst>
          </p:cNvPr>
          <p:cNvSpPr txBox="1"/>
          <p:nvPr/>
        </p:nvSpPr>
        <p:spPr>
          <a:xfrm>
            <a:off x="280005" y="4348157"/>
            <a:ext cx="174038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DSPO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as a result of an IRC to prevent military suicide, SPARRC transitioned to DSPO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Oval 18">
            <a:extLst>
              <a:ext uri="{FF2B5EF4-FFF2-40B4-BE49-F238E27FC236}">
                <a16:creationId xmlns:a16="http://schemas.microsoft.com/office/drawing/2014/main" id="{B31936A0-076F-40AE-8FC3-0B56AFB5F745}"/>
              </a:ext>
            </a:extLst>
          </p:cNvPr>
          <p:cNvSpPr/>
          <p:nvPr/>
        </p:nvSpPr>
        <p:spPr>
          <a:xfrm>
            <a:off x="1185086" y="5566918"/>
            <a:ext cx="171450" cy="1619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Oval 20">
            <a:extLst>
              <a:ext uri="{FF2B5EF4-FFF2-40B4-BE49-F238E27FC236}">
                <a16:creationId xmlns:a16="http://schemas.microsoft.com/office/drawing/2014/main" id="{1748A9DF-CFD9-4D08-8824-5924A82B6822}"/>
              </a:ext>
            </a:extLst>
          </p:cNvPr>
          <p:cNvSpPr/>
          <p:nvPr/>
        </p:nvSpPr>
        <p:spPr>
          <a:xfrm>
            <a:off x="3322551" y="5307630"/>
            <a:ext cx="171450" cy="1619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2C4CE73E-83E7-4049-B9DB-EC8D40BEEB7E}"/>
              </a:ext>
            </a:extLst>
          </p:cNvPr>
          <p:cNvSpPr txBox="1"/>
          <p:nvPr/>
        </p:nvSpPr>
        <p:spPr>
          <a:xfrm>
            <a:off x="2075630" y="2812077"/>
            <a:ext cx="17320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Implemented the </a:t>
            </a:r>
            <a:r>
              <a:rPr kumimoji="0" lang="en-US" sz="1400" b="1" i="0" u="none" strike="noStrike" kern="1200" cap="none" spc="0" normalizeH="0" baseline="0" noProof="0" dirty="0">
                <a:ln>
                  <a:noFill/>
                </a:ln>
                <a:solidFill>
                  <a:srgbClr val="000000"/>
                </a:solidFill>
                <a:effectLst/>
                <a:uLnTx/>
                <a:uFillTx/>
                <a:latin typeface="Calibri"/>
                <a:ea typeface="+mn-ea"/>
                <a:cs typeface="+mn-cs"/>
              </a:rPr>
              <a:t>Defense Suicide Prevention Directive 6490.14, signed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June 2013 by the </a:t>
            </a:r>
            <a:r>
              <a:rPr kumimoji="0" lang="en-US" sz="1400" b="0" i="0" u="none" strike="noStrike" kern="1200" cap="none" spc="0" normalizeH="0" baseline="0" noProof="0" dirty="0" err="1">
                <a:ln>
                  <a:noFill/>
                </a:ln>
                <a:solidFill>
                  <a:srgbClr val="000000"/>
                </a:solidFill>
                <a:effectLst/>
                <a:uLnTx/>
                <a:uFillTx/>
                <a:latin typeface="Calibri"/>
                <a:ea typeface="+mn-ea"/>
                <a:cs typeface="+mn-cs"/>
              </a:rPr>
              <a:t>DepSecDef</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86" name="Group 85">
            <a:extLst>
              <a:ext uri="{FF2B5EF4-FFF2-40B4-BE49-F238E27FC236}">
                <a16:creationId xmlns:a16="http://schemas.microsoft.com/office/drawing/2014/main" id="{2E2B977C-89CB-46BC-8C7B-E6D6171D8934}"/>
              </a:ext>
            </a:extLst>
          </p:cNvPr>
          <p:cNvGrpSpPr/>
          <p:nvPr/>
        </p:nvGrpSpPr>
        <p:grpSpPr>
          <a:xfrm>
            <a:off x="2713429" y="4214051"/>
            <a:ext cx="1038225" cy="923925"/>
            <a:chOff x="2713429" y="4090481"/>
            <a:chExt cx="1038225" cy="923925"/>
          </a:xfrm>
        </p:grpSpPr>
        <p:sp>
          <p:nvSpPr>
            <p:cNvPr id="20" name="Oval 19">
              <a:extLst>
                <a:ext uri="{FF2B5EF4-FFF2-40B4-BE49-F238E27FC236}">
                  <a16:creationId xmlns:a16="http://schemas.microsoft.com/office/drawing/2014/main" id="{8955C781-0C61-4471-9B81-EB515B5B3549}"/>
                </a:ext>
              </a:extLst>
            </p:cNvPr>
            <p:cNvSpPr/>
            <p:nvPr/>
          </p:nvSpPr>
          <p:spPr>
            <a:xfrm>
              <a:off x="2713429" y="4090481"/>
              <a:ext cx="1038225" cy="923925"/>
            </a:xfrm>
            <a:prstGeom prst="ellipse">
              <a:avLst/>
            </a:prstGeom>
            <a:solidFill>
              <a:schemeClr val="bg1"/>
            </a:solidFill>
            <a:ln w="57150">
              <a:gradFill flip="none" rotWithShape="1">
                <a:gsLst>
                  <a:gs pos="43000">
                    <a:srgbClr val="0070C0"/>
                  </a:gs>
                  <a:gs pos="10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5" name="Graphic 24" descr="Signature with solid fill">
              <a:extLst>
                <a:ext uri="{FF2B5EF4-FFF2-40B4-BE49-F238E27FC236}">
                  <a16:creationId xmlns:a16="http://schemas.microsoft.com/office/drawing/2014/main" id="{062AE14F-724E-4859-A6A4-C29AE1F2B5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80828" y="4101758"/>
              <a:ext cx="613173" cy="613173"/>
            </a:xfrm>
            <a:prstGeom prst="rect">
              <a:avLst/>
            </a:prstGeom>
          </p:spPr>
        </p:pic>
        <p:sp>
          <p:nvSpPr>
            <p:cNvPr id="26" name="TextBox 25">
              <a:extLst>
                <a:ext uri="{FF2B5EF4-FFF2-40B4-BE49-F238E27FC236}">
                  <a16:creationId xmlns:a16="http://schemas.microsoft.com/office/drawing/2014/main" id="{2EADE5ED-375B-4C32-90A7-D2DE2F905611}"/>
                </a:ext>
              </a:extLst>
            </p:cNvPr>
            <p:cNvSpPr txBox="1"/>
            <p:nvPr/>
          </p:nvSpPr>
          <p:spPr>
            <a:xfrm>
              <a:off x="2903929" y="4624627"/>
              <a:ext cx="847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2013</a:t>
              </a:r>
            </a:p>
          </p:txBody>
        </p:sp>
      </p:grpSp>
      <p:sp>
        <p:nvSpPr>
          <p:cNvPr id="27" name="Oval 26">
            <a:extLst>
              <a:ext uri="{FF2B5EF4-FFF2-40B4-BE49-F238E27FC236}">
                <a16:creationId xmlns:a16="http://schemas.microsoft.com/office/drawing/2014/main" id="{33FE8FFB-511F-4ED2-8F2E-15C3CD65C6DB}"/>
              </a:ext>
            </a:extLst>
          </p:cNvPr>
          <p:cNvSpPr/>
          <p:nvPr/>
        </p:nvSpPr>
        <p:spPr>
          <a:xfrm>
            <a:off x="5956253" y="4080911"/>
            <a:ext cx="171450" cy="1619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9" name="Group 28">
            <a:extLst>
              <a:ext uri="{FF2B5EF4-FFF2-40B4-BE49-F238E27FC236}">
                <a16:creationId xmlns:a16="http://schemas.microsoft.com/office/drawing/2014/main" id="{B60EE8AB-9566-47C6-83AB-8E4F8D2E3AD8}"/>
              </a:ext>
            </a:extLst>
          </p:cNvPr>
          <p:cNvGrpSpPr/>
          <p:nvPr/>
        </p:nvGrpSpPr>
        <p:grpSpPr>
          <a:xfrm>
            <a:off x="4716093" y="5117529"/>
            <a:ext cx="1038225" cy="923925"/>
            <a:chOff x="1828800" y="5553074"/>
            <a:chExt cx="1038225" cy="923925"/>
          </a:xfrm>
        </p:grpSpPr>
        <p:sp>
          <p:nvSpPr>
            <p:cNvPr id="30" name="Oval 29">
              <a:extLst>
                <a:ext uri="{FF2B5EF4-FFF2-40B4-BE49-F238E27FC236}">
                  <a16:creationId xmlns:a16="http://schemas.microsoft.com/office/drawing/2014/main" id="{B218178F-A6F3-441C-9B06-CD873C733F5F}"/>
                </a:ext>
              </a:extLst>
            </p:cNvPr>
            <p:cNvSpPr/>
            <p:nvPr/>
          </p:nvSpPr>
          <p:spPr>
            <a:xfrm>
              <a:off x="1828800" y="5553074"/>
              <a:ext cx="1038225" cy="923925"/>
            </a:xfrm>
            <a:prstGeom prst="ellipse">
              <a:avLst/>
            </a:prstGeom>
            <a:solidFill>
              <a:schemeClr val="bg1"/>
            </a:solidFill>
            <a:ln w="57150">
              <a:gradFill flip="none" rotWithShape="1">
                <a:gsLst>
                  <a:gs pos="43000">
                    <a:srgbClr val="0070C0"/>
                  </a:gs>
                  <a:gs pos="10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BEEE2228-9590-4ECF-991C-FFF94E63AF77}"/>
                </a:ext>
              </a:extLst>
            </p:cNvPr>
            <p:cNvSpPr txBox="1"/>
            <p:nvPr/>
          </p:nvSpPr>
          <p:spPr>
            <a:xfrm>
              <a:off x="2019300" y="6045586"/>
              <a:ext cx="847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2015</a:t>
              </a:r>
            </a:p>
          </p:txBody>
        </p:sp>
        <p:pic>
          <p:nvPicPr>
            <p:cNvPr id="34" name="Graphic 33" descr="Checkmark with solid fill">
              <a:extLst>
                <a:ext uri="{FF2B5EF4-FFF2-40B4-BE49-F238E27FC236}">
                  <a16:creationId xmlns:a16="http://schemas.microsoft.com/office/drawing/2014/main" id="{26831C65-7792-4B94-9F14-7B42411EA7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4096" y="5713909"/>
              <a:ext cx="146050" cy="149688"/>
            </a:xfrm>
            <a:prstGeom prst="rect">
              <a:avLst/>
            </a:prstGeom>
          </p:spPr>
        </p:pic>
      </p:grpSp>
      <p:sp>
        <p:nvSpPr>
          <p:cNvPr id="35" name="TextBox 34">
            <a:extLst>
              <a:ext uri="{FF2B5EF4-FFF2-40B4-BE49-F238E27FC236}">
                <a16:creationId xmlns:a16="http://schemas.microsoft.com/office/drawing/2014/main" id="{30B9FA31-819E-431A-9EDA-76CBDCFFC913}"/>
              </a:ext>
            </a:extLst>
          </p:cNvPr>
          <p:cNvSpPr txBox="1"/>
          <p:nvPr/>
        </p:nvSpPr>
        <p:spPr>
          <a:xfrm>
            <a:off x="4112981" y="1878538"/>
            <a:ext cx="199128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mn-ea"/>
                <a:cs typeface="+mn-cs"/>
              </a:rPr>
              <a:t>DoDI 6490.16 published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mn-cs"/>
              </a:rPr>
              <a:t>Provided the first comprehensive guidance for the Department’s suicide prevention and resilience efforts </a:t>
            </a:r>
          </a:p>
        </p:txBody>
      </p:sp>
      <p:sp>
        <p:nvSpPr>
          <p:cNvPr id="43" name="TextBox 42">
            <a:extLst>
              <a:ext uri="{FF2B5EF4-FFF2-40B4-BE49-F238E27FC236}">
                <a16:creationId xmlns:a16="http://schemas.microsoft.com/office/drawing/2014/main" id="{11A76B6E-CF4B-47CA-A531-51B663D29FC3}"/>
              </a:ext>
            </a:extLst>
          </p:cNvPr>
          <p:cNvSpPr txBox="1"/>
          <p:nvPr/>
        </p:nvSpPr>
        <p:spPr>
          <a:xfrm>
            <a:off x="6887771" y="4049100"/>
            <a:ext cx="138056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Annual Suicide Report </a:t>
            </a:r>
            <a:r>
              <a:rPr kumimoji="0" lang="en-US" sz="1400" b="0" i="0" u="none" strike="noStrike" kern="1200" cap="none" spc="0" normalizeH="0" baseline="0" noProof="0" dirty="0">
                <a:ln>
                  <a:noFill/>
                </a:ln>
                <a:solidFill>
                  <a:srgbClr val="000000"/>
                </a:solidFill>
                <a:effectLst/>
                <a:uLnTx/>
                <a:uFillTx/>
                <a:latin typeface="Calibri"/>
                <a:ea typeface="+mn-ea"/>
                <a:cs typeface="+mn-cs"/>
              </a:rPr>
              <a:t>becomes the official source for suicide counts</a:t>
            </a:r>
          </a:p>
        </p:txBody>
      </p:sp>
      <p:sp>
        <p:nvSpPr>
          <p:cNvPr id="51" name="TextBox 50">
            <a:extLst>
              <a:ext uri="{FF2B5EF4-FFF2-40B4-BE49-F238E27FC236}">
                <a16:creationId xmlns:a16="http://schemas.microsoft.com/office/drawing/2014/main" id="{A298FD3D-44D7-4918-A429-094EC91BAB57}"/>
              </a:ext>
            </a:extLst>
          </p:cNvPr>
          <p:cNvSpPr txBox="1"/>
          <p:nvPr/>
        </p:nvSpPr>
        <p:spPr>
          <a:xfrm>
            <a:off x="8635170" y="3318630"/>
            <a:ext cx="157562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Arial" panose="020B0604020202020204" pitchFamily="34" charset="0"/>
                <a:cs typeface="+mn-cs"/>
              </a:rPr>
              <a:t>SPRIRC launched </a:t>
            </a:r>
            <a:r>
              <a:rPr kumimoji="0" lang="en-US" sz="1400" b="0" i="0" u="none" strike="noStrike" kern="1200" cap="none" spc="0" normalizeH="0" baseline="0" noProof="0" dirty="0">
                <a:ln>
                  <a:noFill/>
                </a:ln>
                <a:solidFill>
                  <a:srgbClr val="000000"/>
                </a:solidFill>
                <a:effectLst/>
                <a:uLnTx/>
                <a:uFillTx/>
                <a:latin typeface="Calibri"/>
                <a:ea typeface="Arial" panose="020B0604020202020204" pitchFamily="34" charset="0"/>
                <a:cs typeface="+mn-cs"/>
              </a:rPr>
              <a:t>and is tasked with reviewing Dept’s efforts to address &amp; prevent suicide</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8" name="Oval 57">
            <a:extLst>
              <a:ext uri="{FF2B5EF4-FFF2-40B4-BE49-F238E27FC236}">
                <a16:creationId xmlns:a16="http://schemas.microsoft.com/office/drawing/2014/main" id="{C8726C35-6DC6-41D5-BD5B-E754807A9F1B}"/>
              </a:ext>
            </a:extLst>
          </p:cNvPr>
          <p:cNvSpPr/>
          <p:nvPr/>
        </p:nvSpPr>
        <p:spPr>
          <a:xfrm>
            <a:off x="9669861" y="1788060"/>
            <a:ext cx="171450" cy="1619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F3718776-8D51-4379-B781-F688E8CACC86}"/>
              </a:ext>
            </a:extLst>
          </p:cNvPr>
          <p:cNvSpPr txBox="1"/>
          <p:nvPr/>
        </p:nvSpPr>
        <p:spPr>
          <a:xfrm>
            <a:off x="7784301" y="749567"/>
            <a:ext cx="156341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ea typeface="+mn-ea"/>
                <a:cs typeface="+mn-cs"/>
              </a:rPr>
              <a:t>DSPO tasked to </a:t>
            </a:r>
            <a:r>
              <a:rPr kumimoji="0" lang="en-US" sz="1400" b="1" i="0" u="none" strike="noStrike" kern="1200" cap="none" spc="0" normalizeH="0" baseline="0" noProof="0" dirty="0">
                <a:ln>
                  <a:noFill/>
                </a:ln>
                <a:solidFill>
                  <a:srgbClr val="000000"/>
                </a:solidFill>
                <a:effectLst/>
                <a:uLnTx/>
                <a:uFillTx/>
                <a:ea typeface="+mn-ea"/>
                <a:cs typeface="+mn-cs"/>
              </a:rPr>
              <a:t>oversee SPRIRC implementation</a:t>
            </a:r>
            <a:endParaRPr kumimoji="0" lang="en-US" sz="14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Arial" panose="020B0604020202020204" pitchFamily="34" charset="0"/>
                <a:cs typeface="+mn-cs"/>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1" name="Oval 60">
            <a:extLst>
              <a:ext uri="{FF2B5EF4-FFF2-40B4-BE49-F238E27FC236}">
                <a16:creationId xmlns:a16="http://schemas.microsoft.com/office/drawing/2014/main" id="{F2FF6E1F-CE7E-4E36-A138-D2DFD1FA00E6}"/>
              </a:ext>
            </a:extLst>
          </p:cNvPr>
          <p:cNvSpPr/>
          <p:nvPr/>
        </p:nvSpPr>
        <p:spPr>
          <a:xfrm>
            <a:off x="4764470" y="4879736"/>
            <a:ext cx="171450" cy="1619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D88A9551-E35B-493F-8104-EB4151FE62E1}"/>
              </a:ext>
            </a:extLst>
          </p:cNvPr>
          <p:cNvSpPr txBox="1"/>
          <p:nvPr/>
        </p:nvSpPr>
        <p:spPr>
          <a:xfrm>
            <a:off x="5883306" y="5447591"/>
            <a:ext cx="126750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Defense</a:t>
            </a:r>
            <a:r>
              <a:rPr kumimoji="0" lang="en-US" sz="14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Strategy for Suicide Prevention </a:t>
            </a:r>
            <a:r>
              <a:rPr kumimoji="0" lang="en-US"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(DSSP) signed</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7" name="Graphic 76" descr="Open book with solid fill">
            <a:extLst>
              <a:ext uri="{FF2B5EF4-FFF2-40B4-BE49-F238E27FC236}">
                <a16:creationId xmlns:a16="http://schemas.microsoft.com/office/drawing/2014/main" id="{A28D5666-EB40-41AB-A5BC-CF1E937701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59297" y="3473982"/>
            <a:ext cx="555592" cy="555592"/>
          </a:xfrm>
          <a:prstGeom prst="rect">
            <a:avLst/>
          </a:prstGeom>
        </p:spPr>
      </p:pic>
      <p:grpSp>
        <p:nvGrpSpPr>
          <p:cNvPr id="88" name="Group 87">
            <a:extLst>
              <a:ext uri="{FF2B5EF4-FFF2-40B4-BE49-F238E27FC236}">
                <a16:creationId xmlns:a16="http://schemas.microsoft.com/office/drawing/2014/main" id="{854100CE-5425-4A52-AC20-2465DE8101B9}"/>
              </a:ext>
            </a:extLst>
          </p:cNvPr>
          <p:cNvGrpSpPr/>
          <p:nvPr/>
        </p:nvGrpSpPr>
        <p:grpSpPr>
          <a:xfrm>
            <a:off x="6724202" y="2754996"/>
            <a:ext cx="1038225" cy="1220354"/>
            <a:chOff x="6609350" y="2456547"/>
            <a:chExt cx="1038225" cy="1220354"/>
          </a:xfrm>
        </p:grpSpPr>
        <p:sp>
          <p:nvSpPr>
            <p:cNvPr id="36" name="Oval 35">
              <a:extLst>
                <a:ext uri="{FF2B5EF4-FFF2-40B4-BE49-F238E27FC236}">
                  <a16:creationId xmlns:a16="http://schemas.microsoft.com/office/drawing/2014/main" id="{F359C2CD-FDA4-4AEF-963F-BD4C69D98A03}"/>
                </a:ext>
              </a:extLst>
            </p:cNvPr>
            <p:cNvSpPr/>
            <p:nvPr/>
          </p:nvSpPr>
          <p:spPr>
            <a:xfrm>
              <a:off x="6632499" y="2456547"/>
              <a:ext cx="171450" cy="1619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FFA5ABB8-31E8-4E11-A73F-D9CBA823E458}"/>
                </a:ext>
              </a:extLst>
            </p:cNvPr>
            <p:cNvGrpSpPr/>
            <p:nvPr/>
          </p:nvGrpSpPr>
          <p:grpSpPr>
            <a:xfrm>
              <a:off x="6609350" y="2752976"/>
              <a:ext cx="1038225" cy="923925"/>
              <a:chOff x="1828800" y="5553074"/>
              <a:chExt cx="1038225" cy="923925"/>
            </a:xfrm>
          </p:grpSpPr>
          <p:sp>
            <p:nvSpPr>
              <p:cNvPr id="38" name="Oval 37">
                <a:extLst>
                  <a:ext uri="{FF2B5EF4-FFF2-40B4-BE49-F238E27FC236}">
                    <a16:creationId xmlns:a16="http://schemas.microsoft.com/office/drawing/2014/main" id="{78EFF368-91C8-4DD8-8B37-9C6B3088A7A5}"/>
                  </a:ext>
                </a:extLst>
              </p:cNvPr>
              <p:cNvSpPr/>
              <p:nvPr/>
            </p:nvSpPr>
            <p:spPr>
              <a:xfrm>
                <a:off x="1828800" y="5553074"/>
                <a:ext cx="1038225" cy="923925"/>
              </a:xfrm>
              <a:prstGeom prst="ellipse">
                <a:avLst/>
              </a:prstGeom>
              <a:solidFill>
                <a:schemeClr val="bg1"/>
              </a:solidFill>
              <a:ln w="57150">
                <a:gradFill flip="none" rotWithShape="1">
                  <a:gsLst>
                    <a:gs pos="2000">
                      <a:schemeClr val="accent4">
                        <a:lumMod val="75000"/>
                      </a:schemeClr>
                    </a:gs>
                    <a:gs pos="100000">
                      <a:schemeClr val="accent1">
                        <a:lumMod val="45000"/>
                        <a:lumOff val="55000"/>
                      </a:schemeClr>
                    </a:gs>
                    <a:gs pos="100000">
                      <a:schemeClr val="accent4">
                        <a:lumMod val="7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A3BFB9E7-6826-4869-B5C5-2559A6623C85}"/>
                  </a:ext>
                </a:extLst>
              </p:cNvPr>
              <p:cNvSpPr txBox="1"/>
              <p:nvPr/>
            </p:nvSpPr>
            <p:spPr>
              <a:xfrm>
                <a:off x="2019300" y="6045586"/>
                <a:ext cx="847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2019</a:t>
                </a:r>
              </a:p>
            </p:txBody>
          </p:sp>
          <p:pic>
            <p:nvPicPr>
              <p:cNvPr id="42" name="Graphic 41" descr="Checkmark with solid fill">
                <a:extLst>
                  <a:ext uri="{FF2B5EF4-FFF2-40B4-BE49-F238E27FC236}">
                    <a16:creationId xmlns:a16="http://schemas.microsoft.com/office/drawing/2014/main" id="{70B247DE-753F-40E3-B5DE-F775995C7D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4096" y="5713909"/>
                <a:ext cx="146050" cy="149688"/>
              </a:xfrm>
              <a:prstGeom prst="rect">
                <a:avLst/>
              </a:prstGeom>
            </p:spPr>
          </p:pic>
        </p:grpSp>
        <p:pic>
          <p:nvPicPr>
            <p:cNvPr id="79" name="Graphic 78" descr="Lightbulb and gear with solid fill">
              <a:extLst>
                <a:ext uri="{FF2B5EF4-FFF2-40B4-BE49-F238E27FC236}">
                  <a16:creationId xmlns:a16="http://schemas.microsoft.com/office/drawing/2014/main" id="{FF6F34B2-DC66-4AA3-9BFB-5512CA2832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54410" y="2796735"/>
              <a:ext cx="542692" cy="542692"/>
            </a:xfrm>
            <a:prstGeom prst="rect">
              <a:avLst/>
            </a:prstGeom>
          </p:spPr>
        </p:pic>
      </p:grpSp>
      <p:grpSp>
        <p:nvGrpSpPr>
          <p:cNvPr id="89" name="Group 88">
            <a:extLst>
              <a:ext uri="{FF2B5EF4-FFF2-40B4-BE49-F238E27FC236}">
                <a16:creationId xmlns:a16="http://schemas.microsoft.com/office/drawing/2014/main" id="{4D35A2B9-E094-4C9B-98E1-1949DF2CE3F3}"/>
              </a:ext>
            </a:extLst>
          </p:cNvPr>
          <p:cNvGrpSpPr/>
          <p:nvPr/>
        </p:nvGrpSpPr>
        <p:grpSpPr>
          <a:xfrm>
            <a:off x="8066039" y="2170738"/>
            <a:ext cx="1234695" cy="1045307"/>
            <a:chOff x="8111739" y="1785878"/>
            <a:chExt cx="1234695" cy="1045307"/>
          </a:xfrm>
        </p:grpSpPr>
        <p:sp>
          <p:nvSpPr>
            <p:cNvPr id="44" name="Oval 43">
              <a:extLst>
                <a:ext uri="{FF2B5EF4-FFF2-40B4-BE49-F238E27FC236}">
                  <a16:creationId xmlns:a16="http://schemas.microsoft.com/office/drawing/2014/main" id="{D91482F0-0D37-4CC8-AAA3-95AE6704BAE6}"/>
                </a:ext>
              </a:extLst>
            </p:cNvPr>
            <p:cNvSpPr/>
            <p:nvPr/>
          </p:nvSpPr>
          <p:spPr>
            <a:xfrm>
              <a:off x="8111739" y="1785878"/>
              <a:ext cx="171450" cy="1619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Oval 45">
              <a:extLst>
                <a:ext uri="{FF2B5EF4-FFF2-40B4-BE49-F238E27FC236}">
                  <a16:creationId xmlns:a16="http://schemas.microsoft.com/office/drawing/2014/main" id="{ABB8D20D-F4BC-409B-A4D8-BFC2A20F3B51}"/>
                </a:ext>
              </a:extLst>
            </p:cNvPr>
            <p:cNvSpPr/>
            <p:nvPr/>
          </p:nvSpPr>
          <p:spPr>
            <a:xfrm>
              <a:off x="8265469" y="1907260"/>
              <a:ext cx="1057679" cy="923925"/>
            </a:xfrm>
            <a:prstGeom prst="ellipse">
              <a:avLst/>
            </a:prstGeom>
            <a:solidFill>
              <a:schemeClr val="bg1"/>
            </a:solidFill>
            <a:ln w="57150">
              <a:gradFill flip="none" rotWithShape="1">
                <a:gsLst>
                  <a:gs pos="78000">
                    <a:schemeClr val="accent4">
                      <a:lumMod val="75000"/>
                    </a:schemeClr>
                  </a:gs>
                  <a:gs pos="73000">
                    <a:srgbClr val="C0C0AB"/>
                  </a:gs>
                  <a:gs pos="51000">
                    <a:schemeClr val="accent4">
                      <a:lumMod val="75000"/>
                    </a:schemeClr>
                  </a:gs>
                  <a:gs pos="0">
                    <a:srgbClr val="FFC000"/>
                  </a:gs>
                  <a:gs pos="100000">
                    <a:schemeClr val="accent1">
                      <a:lumMod val="45000"/>
                      <a:lumOff val="55000"/>
                    </a:schemeClr>
                  </a:gs>
                  <a:gs pos="95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C33C2F02-D63E-4A9C-9E05-4602EEA04328}"/>
                </a:ext>
              </a:extLst>
            </p:cNvPr>
            <p:cNvSpPr txBox="1"/>
            <p:nvPr/>
          </p:nvSpPr>
          <p:spPr>
            <a:xfrm>
              <a:off x="8482825" y="2449460"/>
              <a:ext cx="863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2022</a:t>
              </a:r>
            </a:p>
          </p:txBody>
        </p:sp>
        <p:pic>
          <p:nvPicPr>
            <p:cNvPr id="81" name="Graphic 80" descr="Meeting with solid fill">
              <a:extLst>
                <a:ext uri="{FF2B5EF4-FFF2-40B4-BE49-F238E27FC236}">
                  <a16:creationId xmlns:a16="http://schemas.microsoft.com/office/drawing/2014/main" id="{494B5A50-861D-483F-AFDD-C0DAFD1A30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523695" y="1975431"/>
              <a:ext cx="568880" cy="568880"/>
            </a:xfrm>
            <a:prstGeom prst="rect">
              <a:avLst/>
            </a:prstGeom>
          </p:spPr>
        </p:pic>
      </p:grpSp>
      <p:pic>
        <p:nvPicPr>
          <p:cNvPr id="83" name="Graphic 82" descr="Document with solid fill">
            <a:extLst>
              <a:ext uri="{FF2B5EF4-FFF2-40B4-BE49-F238E27FC236}">
                <a16:creationId xmlns:a16="http://schemas.microsoft.com/office/drawing/2014/main" id="{DAC185CF-AA14-4B10-90E9-9300D4D0B02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80708" y="5194392"/>
            <a:ext cx="507411" cy="507411"/>
          </a:xfrm>
          <a:prstGeom prst="rect">
            <a:avLst/>
          </a:prstGeom>
        </p:spPr>
      </p:pic>
      <p:grpSp>
        <p:nvGrpSpPr>
          <p:cNvPr id="90" name="Group 89">
            <a:extLst>
              <a:ext uri="{FF2B5EF4-FFF2-40B4-BE49-F238E27FC236}">
                <a16:creationId xmlns:a16="http://schemas.microsoft.com/office/drawing/2014/main" id="{2F26C8A0-4086-4DAD-99D3-328C85CE4A24}"/>
              </a:ext>
            </a:extLst>
          </p:cNvPr>
          <p:cNvGrpSpPr/>
          <p:nvPr/>
        </p:nvGrpSpPr>
        <p:grpSpPr>
          <a:xfrm>
            <a:off x="9150748" y="716812"/>
            <a:ext cx="1038225" cy="923925"/>
            <a:chOff x="9669861" y="449859"/>
            <a:chExt cx="1038225" cy="923925"/>
          </a:xfrm>
        </p:grpSpPr>
        <p:sp>
          <p:nvSpPr>
            <p:cNvPr id="69" name="Oval 68">
              <a:extLst>
                <a:ext uri="{FF2B5EF4-FFF2-40B4-BE49-F238E27FC236}">
                  <a16:creationId xmlns:a16="http://schemas.microsoft.com/office/drawing/2014/main" id="{DDCE5B1C-9D70-4F25-8E2A-1FDAEAB81F9C}"/>
                </a:ext>
              </a:extLst>
            </p:cNvPr>
            <p:cNvSpPr/>
            <p:nvPr/>
          </p:nvSpPr>
          <p:spPr>
            <a:xfrm>
              <a:off x="9669861" y="449859"/>
              <a:ext cx="1038225" cy="923925"/>
            </a:xfrm>
            <a:prstGeom prst="ellipse">
              <a:avLst/>
            </a:prstGeom>
            <a:solidFill>
              <a:schemeClr val="bg1"/>
            </a:solidFill>
            <a:ln w="57150">
              <a:gradFill flip="none" rotWithShape="1">
                <a:gsLst>
                  <a:gs pos="0">
                    <a:schemeClr val="accent4">
                      <a:lumMod val="75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175A21E9-1E7D-4E61-8E33-FA1AEB2CFDD6}"/>
                </a:ext>
              </a:extLst>
            </p:cNvPr>
            <p:cNvSpPr txBox="1"/>
            <p:nvPr/>
          </p:nvSpPr>
          <p:spPr>
            <a:xfrm>
              <a:off x="9842895" y="901906"/>
              <a:ext cx="863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2023</a:t>
              </a:r>
            </a:p>
          </p:txBody>
        </p:sp>
        <p:pic>
          <p:nvPicPr>
            <p:cNvPr id="85" name="Graphic 84" descr="Rolling hills with solid fill">
              <a:extLst>
                <a:ext uri="{FF2B5EF4-FFF2-40B4-BE49-F238E27FC236}">
                  <a16:creationId xmlns:a16="http://schemas.microsoft.com/office/drawing/2014/main" id="{A78DA6F2-C319-4065-AB0D-3AE7757AB15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42094" y="554870"/>
              <a:ext cx="457200" cy="457200"/>
            </a:xfrm>
            <a:prstGeom prst="rect">
              <a:avLst/>
            </a:prstGeom>
          </p:spPr>
        </p:pic>
      </p:grpSp>
      <p:sp>
        <p:nvSpPr>
          <p:cNvPr id="52" name="TextBox 51">
            <a:extLst>
              <a:ext uri="{FF2B5EF4-FFF2-40B4-BE49-F238E27FC236}">
                <a16:creationId xmlns:a16="http://schemas.microsoft.com/office/drawing/2014/main" id="{6CADA5A0-F18E-4C44-97CD-D14A6B500175}"/>
              </a:ext>
            </a:extLst>
          </p:cNvPr>
          <p:cNvSpPr txBox="1"/>
          <p:nvPr/>
        </p:nvSpPr>
        <p:spPr>
          <a:xfrm>
            <a:off x="1530522" y="649524"/>
            <a:ext cx="4592211" cy="646986"/>
          </a:xfrm>
          <a:prstGeom prst="round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Garamond" panose="02020404030301010803" pitchFamily="18" charset="0"/>
                <a:ea typeface="+mn-ea"/>
                <a:cs typeface="+mn-cs"/>
              </a:rPr>
              <a:t>DSPO’s Journey</a:t>
            </a:r>
          </a:p>
        </p:txBody>
      </p:sp>
      <p:grpSp>
        <p:nvGrpSpPr>
          <p:cNvPr id="60" name="Group 59">
            <a:extLst>
              <a:ext uri="{FF2B5EF4-FFF2-40B4-BE49-F238E27FC236}">
                <a16:creationId xmlns:a16="http://schemas.microsoft.com/office/drawing/2014/main" id="{5DD13CD7-F5D4-4D56-8BDF-E8DA683042EE}"/>
              </a:ext>
            </a:extLst>
          </p:cNvPr>
          <p:cNvGrpSpPr/>
          <p:nvPr/>
        </p:nvGrpSpPr>
        <p:grpSpPr>
          <a:xfrm>
            <a:off x="10578416" y="1902897"/>
            <a:ext cx="1038225" cy="923925"/>
            <a:chOff x="9672934" y="339815"/>
            <a:chExt cx="1038225" cy="923925"/>
          </a:xfrm>
        </p:grpSpPr>
        <p:sp>
          <p:nvSpPr>
            <p:cNvPr id="62" name="Oval 61">
              <a:extLst>
                <a:ext uri="{FF2B5EF4-FFF2-40B4-BE49-F238E27FC236}">
                  <a16:creationId xmlns:a16="http://schemas.microsoft.com/office/drawing/2014/main" id="{55461C3A-0889-45A1-847C-D913F1F3FD41}"/>
                </a:ext>
              </a:extLst>
            </p:cNvPr>
            <p:cNvSpPr/>
            <p:nvPr/>
          </p:nvSpPr>
          <p:spPr>
            <a:xfrm>
              <a:off x="9672934" y="339815"/>
              <a:ext cx="1038225" cy="923925"/>
            </a:xfrm>
            <a:prstGeom prst="ellipse">
              <a:avLst/>
            </a:prstGeom>
            <a:solidFill>
              <a:schemeClr val="bg1"/>
            </a:solidFill>
            <a:ln w="57150">
              <a:gradFill flip="none" rotWithShape="1">
                <a:gsLst>
                  <a:gs pos="0">
                    <a:schemeClr val="accent4">
                      <a:lumMod val="75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TextBox 62">
              <a:extLst>
                <a:ext uri="{FF2B5EF4-FFF2-40B4-BE49-F238E27FC236}">
                  <a16:creationId xmlns:a16="http://schemas.microsoft.com/office/drawing/2014/main" id="{563680BB-3925-48A2-9B38-20C501EE6553}"/>
                </a:ext>
              </a:extLst>
            </p:cNvPr>
            <p:cNvSpPr txBox="1"/>
            <p:nvPr/>
          </p:nvSpPr>
          <p:spPr>
            <a:xfrm>
              <a:off x="9768963" y="896106"/>
              <a:ext cx="8636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Tomorrow</a:t>
              </a:r>
            </a:p>
          </p:txBody>
        </p:sp>
      </p:grpSp>
      <p:sp>
        <p:nvSpPr>
          <p:cNvPr id="64" name="Oval 63">
            <a:extLst>
              <a:ext uri="{FF2B5EF4-FFF2-40B4-BE49-F238E27FC236}">
                <a16:creationId xmlns:a16="http://schemas.microsoft.com/office/drawing/2014/main" id="{CDAE6B73-B3A3-49FD-9EC4-5EADE2D10A38}"/>
              </a:ext>
            </a:extLst>
          </p:cNvPr>
          <p:cNvSpPr/>
          <p:nvPr/>
        </p:nvSpPr>
        <p:spPr>
          <a:xfrm>
            <a:off x="10934800" y="1628292"/>
            <a:ext cx="171450" cy="1619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5" name="TextBox 74">
            <a:extLst>
              <a:ext uri="{FF2B5EF4-FFF2-40B4-BE49-F238E27FC236}">
                <a16:creationId xmlns:a16="http://schemas.microsoft.com/office/drawing/2014/main" id="{366273BE-7325-4D47-8FF3-487275495DE8}"/>
              </a:ext>
            </a:extLst>
          </p:cNvPr>
          <p:cNvSpPr txBox="1"/>
          <p:nvPr/>
        </p:nvSpPr>
        <p:spPr>
          <a:xfrm>
            <a:off x="10505525" y="2951502"/>
            <a:ext cx="1365724" cy="954107"/>
          </a:xfrm>
          <a:prstGeom prst="rect">
            <a:avLst/>
          </a:prstGeom>
          <a:noFill/>
        </p:spPr>
        <p:txBody>
          <a:bodyPr wrap="square">
            <a:spAutoFit/>
          </a:bodyPr>
          <a:lstStyle/>
          <a:p>
            <a:r>
              <a:rPr lang="en-US" sz="1400" i="1" dirty="0">
                <a:solidFill>
                  <a:schemeClr val="tx1"/>
                </a:solidFill>
                <a:effectLst/>
                <a:latin typeface="+mn-lt"/>
                <a:ea typeface="Calibri" panose="020F0502020204030204" pitchFamily="34" charset="0"/>
              </a:rPr>
              <a:t>“As we look to the future, our vision is to be a </a:t>
            </a:r>
            <a:r>
              <a:rPr lang="en-US" sz="1400" b="1" i="1" dirty="0">
                <a:solidFill>
                  <a:schemeClr val="tx1"/>
                </a:solidFill>
                <a:effectLst/>
                <a:latin typeface="+mn-lt"/>
                <a:ea typeface="Calibri" panose="020F0502020204030204" pitchFamily="34" charset="0"/>
              </a:rPr>
              <a:t>hub of hope</a:t>
            </a:r>
            <a:r>
              <a:rPr lang="en-US" sz="1400" i="1" dirty="0">
                <a:solidFill>
                  <a:schemeClr val="tx1"/>
                </a:solidFill>
                <a:effectLst/>
                <a:latin typeface="+mn-lt"/>
                <a:ea typeface="Calibri" panose="020F0502020204030204" pitchFamily="34" charset="0"/>
              </a:rPr>
              <a:t>.”</a:t>
            </a:r>
            <a:endParaRPr lang="en-US" sz="1400" i="1" dirty="0"/>
          </a:p>
        </p:txBody>
      </p:sp>
      <p:pic>
        <p:nvPicPr>
          <p:cNvPr id="3" name="Graphic 2" descr="Plant with solid fill">
            <a:extLst>
              <a:ext uri="{FF2B5EF4-FFF2-40B4-BE49-F238E27FC236}">
                <a16:creationId xmlns:a16="http://schemas.microsoft.com/office/drawing/2014/main" id="{8AC9D449-7D31-4003-8B44-BF108EED2F0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82018" y="1914176"/>
            <a:ext cx="610930" cy="610930"/>
          </a:xfrm>
          <a:prstGeom prst="rect">
            <a:avLst/>
          </a:prstGeom>
        </p:spPr>
      </p:pic>
    </p:spTree>
    <p:extLst>
      <p:ext uri="{BB962C8B-B14F-4D97-AF65-F5344CB8AC3E}">
        <p14:creationId xmlns:p14="http://schemas.microsoft.com/office/powerpoint/2010/main" val="59862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D56E11-5479-4B7F-A1F2-5EF9E06581A1}"/>
              </a:ext>
            </a:extLst>
          </p:cNvPr>
          <p:cNvSpPr>
            <a:spLocks noGrp="1"/>
          </p:cNvSpPr>
          <p:nvPr>
            <p:ph idx="1"/>
          </p:nvPr>
        </p:nvSpPr>
        <p:spPr>
          <a:xfrm>
            <a:off x="500357" y="1917209"/>
            <a:ext cx="4954980" cy="3769992"/>
          </a:xfrm>
        </p:spPr>
        <p:txBody>
          <a:bodyPr/>
          <a:lstStyle/>
          <a:p>
            <a:pPr marL="0" indent="0" algn="ctr">
              <a:buNone/>
            </a:pPr>
            <a:r>
              <a:rPr lang="en-US" b="1" u="sng" dirty="0">
                <a:solidFill>
                  <a:srgbClr val="002A6E"/>
                </a:solidFill>
                <a:latin typeface="+mn-lt"/>
                <a:cs typeface="Arial" panose="020B0604020202020204" pitchFamily="34" charset="0"/>
              </a:rPr>
              <a:t>GENERAL OBJECTIVES</a:t>
            </a:r>
            <a:endParaRPr lang="en-US" b="1" dirty="0">
              <a:solidFill>
                <a:srgbClr val="002A6E"/>
              </a:solidFill>
              <a:latin typeface="+mn-lt"/>
              <a:cs typeface="Arial" panose="020B0604020202020204" pitchFamily="34" charset="0"/>
            </a:endParaRPr>
          </a:p>
          <a:p>
            <a:pPr marL="0" indent="0" algn="ctr">
              <a:buNone/>
            </a:pPr>
            <a:r>
              <a:rPr lang="en-US" dirty="0">
                <a:solidFill>
                  <a:schemeClr val="tx1"/>
                </a:solidFill>
                <a:latin typeface="+mn-lt"/>
              </a:rPr>
              <a:t>DSPO aims </a:t>
            </a:r>
            <a:r>
              <a:rPr lang="en-US" sz="1800" dirty="0">
                <a:solidFill>
                  <a:schemeClr val="tx1"/>
                </a:solidFill>
                <a:effectLst/>
                <a:latin typeface="+mn-lt"/>
                <a:ea typeface="Calibri" panose="020F0502020204030204" pitchFamily="34" charset="0"/>
              </a:rPr>
              <a:t>to create comprehensive prevention, response, and postvention training resources, to lead surveillance and data analysis efforts, to translate research into practice, to promote partnerships, and to effectively communicate that life is worth living.</a:t>
            </a:r>
            <a:endParaRPr lang="en-US" sz="1800" i="1" dirty="0">
              <a:solidFill>
                <a:schemeClr val="tx1"/>
              </a:solidFill>
              <a:latin typeface="+mn-lt"/>
              <a:cs typeface="Arial" panose="020B0604020202020204" pitchFamily="34" charset="0"/>
            </a:endParaRPr>
          </a:p>
          <a:p>
            <a:pPr marL="0" indent="0" algn="ctr">
              <a:buNone/>
            </a:pPr>
            <a:endParaRPr lang="en-US" dirty="0">
              <a:solidFill>
                <a:schemeClr val="tx1"/>
              </a:solidFill>
              <a:latin typeface="+mn-lt"/>
              <a:cs typeface="Arial" panose="020B0604020202020204" pitchFamily="34" charset="0"/>
            </a:endParaRPr>
          </a:p>
          <a:p>
            <a:pPr marL="0" indent="0" algn="ctr">
              <a:buNone/>
            </a:pPr>
            <a:r>
              <a:rPr lang="en-US" dirty="0">
                <a:solidFill>
                  <a:schemeClr val="tx1"/>
                </a:solidFill>
                <a:latin typeface="+mn-lt"/>
              </a:rPr>
              <a:t>We meet the evolving needs of the military system by collaborating with internal and external stakeholders to create relevant, data informed </a:t>
            </a:r>
            <a:r>
              <a:rPr lang="en-US" dirty="0">
                <a:solidFill>
                  <a:srgbClr val="000000"/>
                </a:solidFill>
                <a:latin typeface="+mn-lt"/>
              </a:rPr>
              <a:t>policy and products</a:t>
            </a:r>
            <a:r>
              <a:rPr lang="en-US" dirty="0">
                <a:solidFill>
                  <a:schemeClr val="tx1"/>
                </a:solidFill>
                <a:latin typeface="+mn-lt"/>
              </a:rPr>
              <a:t>.</a:t>
            </a:r>
          </a:p>
          <a:p>
            <a:pPr marL="0" indent="0" algn="ctr">
              <a:buNone/>
            </a:pPr>
            <a:endParaRPr lang="en-US" dirty="0">
              <a:solidFill>
                <a:schemeClr val="tx1"/>
              </a:solidFill>
              <a:latin typeface="+mn-lt"/>
            </a:endParaRPr>
          </a:p>
        </p:txBody>
      </p:sp>
      <p:sp>
        <p:nvSpPr>
          <p:cNvPr id="3" name="Title 2">
            <a:extLst>
              <a:ext uri="{FF2B5EF4-FFF2-40B4-BE49-F238E27FC236}">
                <a16:creationId xmlns:a16="http://schemas.microsoft.com/office/drawing/2014/main" id="{B0A41BB1-554B-46D2-8F3F-5A9A2AEB45DC}"/>
              </a:ext>
            </a:extLst>
          </p:cNvPr>
          <p:cNvSpPr>
            <a:spLocks noGrp="1"/>
          </p:cNvSpPr>
          <p:nvPr>
            <p:ph type="title"/>
          </p:nvPr>
        </p:nvSpPr>
        <p:spPr/>
        <p:txBody>
          <a:bodyPr/>
          <a:lstStyle/>
          <a:p>
            <a:r>
              <a:rPr lang="en-US"/>
              <a:t>Comprehensive Approach</a:t>
            </a:r>
          </a:p>
        </p:txBody>
      </p:sp>
      <p:sp>
        <p:nvSpPr>
          <p:cNvPr id="4" name="Slide Number Placeholder 3">
            <a:extLst>
              <a:ext uri="{FF2B5EF4-FFF2-40B4-BE49-F238E27FC236}">
                <a16:creationId xmlns:a16="http://schemas.microsoft.com/office/drawing/2014/main" id="{C788BD9E-26C1-498A-B0E4-A5BEA102BBB7}"/>
              </a:ext>
            </a:extLst>
          </p:cNvPr>
          <p:cNvSpPr>
            <a:spLocks noGrp="1"/>
          </p:cNvSpPr>
          <p:nvPr>
            <p:ph type="sldNum" sz="quarter" idx="12"/>
          </p:nvPr>
        </p:nvSpPr>
        <p:spPr/>
        <p:txBody>
          <a:bodyPr/>
          <a:lstStyle/>
          <a:p>
            <a:pPr>
              <a:defRPr/>
            </a:pPr>
            <a:fld id="{2866A3C2-01FD-480D-937A-1689A91DD280}" type="slidenum">
              <a:rPr lang="en-US" smtClean="0"/>
              <a:pPr>
                <a:defRPr/>
              </a:pPr>
              <a:t>11</a:t>
            </a:fld>
            <a:endParaRPr lang="en-US"/>
          </a:p>
        </p:txBody>
      </p:sp>
      <p:grpSp>
        <p:nvGrpSpPr>
          <p:cNvPr id="5" name="Group 4">
            <a:extLst>
              <a:ext uri="{FF2B5EF4-FFF2-40B4-BE49-F238E27FC236}">
                <a16:creationId xmlns:a16="http://schemas.microsoft.com/office/drawing/2014/main" id="{35EA4926-DD5F-4E6B-9FCC-82EF129BF0CD}"/>
              </a:ext>
            </a:extLst>
          </p:cNvPr>
          <p:cNvGrpSpPr/>
          <p:nvPr/>
        </p:nvGrpSpPr>
        <p:grpSpPr>
          <a:xfrm>
            <a:off x="6187051" y="3889683"/>
            <a:ext cx="4840309" cy="838200"/>
            <a:chOff x="1226103" y="3135654"/>
            <a:chExt cx="5348395" cy="841248"/>
          </a:xfrm>
        </p:grpSpPr>
        <p:sp>
          <p:nvSpPr>
            <p:cNvPr id="6" name="Rounded Rectangle 17">
              <a:extLst>
                <a:ext uri="{FF2B5EF4-FFF2-40B4-BE49-F238E27FC236}">
                  <a16:creationId xmlns:a16="http://schemas.microsoft.com/office/drawing/2014/main" id="{CAA1A837-A464-4A13-BE6D-FA3FD0EA7B17}"/>
                </a:ext>
              </a:extLst>
            </p:cNvPr>
            <p:cNvSpPr/>
            <p:nvPr/>
          </p:nvSpPr>
          <p:spPr>
            <a:xfrm>
              <a:off x="1631342" y="3238773"/>
              <a:ext cx="4943156" cy="6350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1E1F21"/>
                </a:solidFill>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EBADF569-C057-4267-8230-8F38983ABAC4}"/>
                </a:ext>
              </a:extLst>
            </p:cNvPr>
            <p:cNvSpPr/>
            <p:nvPr/>
          </p:nvSpPr>
          <p:spPr>
            <a:xfrm>
              <a:off x="1226103" y="3135654"/>
              <a:ext cx="841248" cy="841248"/>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grpSp>
      <p:grpSp>
        <p:nvGrpSpPr>
          <p:cNvPr id="10" name="Group 9">
            <a:extLst>
              <a:ext uri="{FF2B5EF4-FFF2-40B4-BE49-F238E27FC236}">
                <a16:creationId xmlns:a16="http://schemas.microsoft.com/office/drawing/2014/main" id="{2EF04007-9ABC-4938-B6CB-F54B96A450AE}"/>
              </a:ext>
            </a:extLst>
          </p:cNvPr>
          <p:cNvGrpSpPr/>
          <p:nvPr/>
        </p:nvGrpSpPr>
        <p:grpSpPr>
          <a:xfrm>
            <a:off x="6187051" y="2334898"/>
            <a:ext cx="4597487" cy="838200"/>
            <a:chOff x="1250836" y="1946884"/>
            <a:chExt cx="5027793" cy="841248"/>
          </a:xfrm>
        </p:grpSpPr>
        <p:sp>
          <p:nvSpPr>
            <p:cNvPr id="11" name="Rounded Rectangle 16">
              <a:extLst>
                <a:ext uri="{FF2B5EF4-FFF2-40B4-BE49-F238E27FC236}">
                  <a16:creationId xmlns:a16="http://schemas.microsoft.com/office/drawing/2014/main" id="{B77484F9-68E2-4A78-A6B5-207B305FE754}"/>
                </a:ext>
              </a:extLst>
            </p:cNvPr>
            <p:cNvSpPr/>
            <p:nvPr/>
          </p:nvSpPr>
          <p:spPr>
            <a:xfrm>
              <a:off x="1523749" y="2050003"/>
              <a:ext cx="4754880" cy="63501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b="1">
                  <a:solidFill>
                    <a:schemeClr val="tx1"/>
                  </a:solidFill>
                </a:rPr>
                <a:t>Suicide Prevention Policy, </a:t>
              </a:r>
              <a:br>
                <a:rPr lang="en-US" b="1">
                  <a:solidFill>
                    <a:schemeClr val="tx1"/>
                  </a:solidFill>
                </a:rPr>
              </a:br>
              <a:r>
                <a:rPr lang="en-US" b="1">
                  <a:solidFill>
                    <a:schemeClr val="tx1"/>
                  </a:solidFill>
                </a:rPr>
                <a:t>Guidance &amp; Congressional</a:t>
              </a:r>
            </a:p>
          </p:txBody>
        </p:sp>
        <p:grpSp>
          <p:nvGrpSpPr>
            <p:cNvPr id="12" name="Group 11">
              <a:extLst>
                <a:ext uri="{FF2B5EF4-FFF2-40B4-BE49-F238E27FC236}">
                  <a16:creationId xmlns:a16="http://schemas.microsoft.com/office/drawing/2014/main" id="{8B6D137C-8D6B-4DEA-939A-09837A188F68}"/>
                </a:ext>
              </a:extLst>
            </p:cNvPr>
            <p:cNvGrpSpPr/>
            <p:nvPr/>
          </p:nvGrpSpPr>
          <p:grpSpPr>
            <a:xfrm>
              <a:off x="1250836" y="1946884"/>
              <a:ext cx="841248" cy="841248"/>
              <a:chOff x="-1130200" y="992584"/>
              <a:chExt cx="990600" cy="990600"/>
            </a:xfrm>
          </p:grpSpPr>
          <p:sp>
            <p:nvSpPr>
              <p:cNvPr id="13" name="Oval 12">
                <a:extLst>
                  <a:ext uri="{FF2B5EF4-FFF2-40B4-BE49-F238E27FC236}">
                    <a16:creationId xmlns:a16="http://schemas.microsoft.com/office/drawing/2014/main" id="{C508B7FD-4763-4131-866F-6257FCBDB012}"/>
                  </a:ext>
                </a:extLst>
              </p:cNvPr>
              <p:cNvSpPr/>
              <p:nvPr/>
            </p:nvSpPr>
            <p:spPr>
              <a:xfrm>
                <a:off x="-1130200" y="992584"/>
                <a:ext cx="990600" cy="9906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4" name="Graphic 10" descr="Bank with solid fill">
                <a:extLst>
                  <a:ext uri="{FF2B5EF4-FFF2-40B4-BE49-F238E27FC236}">
                    <a16:creationId xmlns:a16="http://schemas.microsoft.com/office/drawing/2014/main" id="{569D9921-B301-47AE-87C5-2894CF383E7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6044" y="1140629"/>
                <a:ext cx="627205" cy="627205"/>
              </a:xfrm>
              <a:prstGeom prst="rect">
                <a:avLst/>
              </a:prstGeom>
            </p:spPr>
          </p:pic>
        </p:grpSp>
      </p:grpSp>
      <p:grpSp>
        <p:nvGrpSpPr>
          <p:cNvPr id="15" name="Group 14">
            <a:extLst>
              <a:ext uri="{FF2B5EF4-FFF2-40B4-BE49-F238E27FC236}">
                <a16:creationId xmlns:a16="http://schemas.microsoft.com/office/drawing/2014/main" id="{B47002E0-1E50-4C5E-8D6A-DB54A2868EF6}"/>
              </a:ext>
            </a:extLst>
          </p:cNvPr>
          <p:cNvGrpSpPr/>
          <p:nvPr/>
        </p:nvGrpSpPr>
        <p:grpSpPr>
          <a:xfrm>
            <a:off x="6843434" y="3116607"/>
            <a:ext cx="4885667" cy="835163"/>
            <a:chOff x="2573252" y="2542793"/>
            <a:chExt cx="5309762" cy="838200"/>
          </a:xfrm>
        </p:grpSpPr>
        <p:sp>
          <p:nvSpPr>
            <p:cNvPr id="16" name="Rounded Rectangle 19">
              <a:extLst>
                <a:ext uri="{FF2B5EF4-FFF2-40B4-BE49-F238E27FC236}">
                  <a16:creationId xmlns:a16="http://schemas.microsoft.com/office/drawing/2014/main" id="{DA8B9FC2-FF8D-4CC1-95E8-31284A429351}"/>
                </a:ext>
              </a:extLst>
            </p:cNvPr>
            <p:cNvSpPr/>
            <p:nvPr/>
          </p:nvSpPr>
          <p:spPr>
            <a:xfrm>
              <a:off x="2573252" y="2646853"/>
              <a:ext cx="4754880" cy="63008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1E1F21"/>
                </a:solidFill>
                <a:cs typeface="Calibri" panose="020F0502020204030204" pitchFamily="34" charset="0"/>
              </a:endParaRPr>
            </a:p>
            <a:p>
              <a:pPr algn="ctr" fontAlgn="base">
                <a:spcBef>
                  <a:spcPct val="0"/>
                </a:spcBef>
                <a:spcAft>
                  <a:spcPct val="0"/>
                </a:spcAft>
              </a:pPr>
              <a:r>
                <a:rPr lang="en-US" b="1">
                  <a:solidFill>
                    <a:srgbClr val="1E1F21"/>
                  </a:solidFill>
                  <a:cs typeface="Calibri" panose="020F0502020204030204" pitchFamily="34" charset="0"/>
                </a:rPr>
                <a:t>Strategic Integration &amp; Reporting</a:t>
              </a:r>
              <a:endParaRPr lang="en-US" b="1">
                <a:solidFill>
                  <a:prstClr val="black">
                    <a:lumMod val="75000"/>
                    <a:lumOff val="25000"/>
                  </a:prstClr>
                </a:solidFill>
                <a:cs typeface="Calibri" panose="020F0502020204030204" pitchFamily="34" charset="0"/>
              </a:endParaRPr>
            </a:p>
            <a:p>
              <a:pPr algn="ctr" fontAlgn="base">
                <a:spcBef>
                  <a:spcPct val="0"/>
                </a:spcBef>
                <a:spcAft>
                  <a:spcPct val="0"/>
                </a:spcAft>
              </a:pPr>
              <a:endParaRPr lang="en-US" b="1">
                <a:solidFill>
                  <a:schemeClr val="tx1"/>
                </a:solidFill>
              </a:endParaRPr>
            </a:p>
          </p:txBody>
        </p:sp>
        <p:sp>
          <p:nvSpPr>
            <p:cNvPr id="18" name="Oval 17">
              <a:extLst>
                <a:ext uri="{FF2B5EF4-FFF2-40B4-BE49-F238E27FC236}">
                  <a16:creationId xmlns:a16="http://schemas.microsoft.com/office/drawing/2014/main" id="{34B759EF-BC82-4CB9-88CC-2EE62CA22B03}"/>
                </a:ext>
              </a:extLst>
            </p:cNvPr>
            <p:cNvSpPr/>
            <p:nvPr/>
          </p:nvSpPr>
          <p:spPr>
            <a:xfrm>
              <a:off x="7043143" y="2542793"/>
              <a:ext cx="839871" cy="838200"/>
            </a:xfrm>
            <a:prstGeom prst="ellipse">
              <a:avLst/>
            </a:prstGeom>
            <a:solidFill>
              <a:schemeClr val="accent3"/>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grpSp>
        <p:nvGrpSpPr>
          <p:cNvPr id="20" name="Group 19">
            <a:extLst>
              <a:ext uri="{FF2B5EF4-FFF2-40B4-BE49-F238E27FC236}">
                <a16:creationId xmlns:a16="http://schemas.microsoft.com/office/drawing/2014/main" id="{FC519A90-A7E8-4C4C-BB20-0BCEA9CF6BE8}"/>
              </a:ext>
            </a:extLst>
          </p:cNvPr>
          <p:cNvGrpSpPr/>
          <p:nvPr/>
        </p:nvGrpSpPr>
        <p:grpSpPr>
          <a:xfrm>
            <a:off x="6188903" y="5435009"/>
            <a:ext cx="4840310" cy="838200"/>
            <a:chOff x="1226103" y="4337124"/>
            <a:chExt cx="5297673" cy="841248"/>
          </a:xfrm>
        </p:grpSpPr>
        <p:sp>
          <p:nvSpPr>
            <p:cNvPr id="21" name="Rounded Rectangle 18">
              <a:extLst>
                <a:ext uri="{FF2B5EF4-FFF2-40B4-BE49-F238E27FC236}">
                  <a16:creationId xmlns:a16="http://schemas.microsoft.com/office/drawing/2014/main" id="{A539CD14-3909-44CF-8C48-14EBD95C67AD}"/>
                </a:ext>
              </a:extLst>
            </p:cNvPr>
            <p:cNvSpPr/>
            <p:nvPr/>
          </p:nvSpPr>
          <p:spPr>
            <a:xfrm>
              <a:off x="1828167" y="4440243"/>
              <a:ext cx="4695609" cy="63501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a:solidFill>
                    <a:srgbClr val="1E1F21"/>
                  </a:solidFill>
                  <a:cs typeface="Calibri" panose="020F0502020204030204" pitchFamily="34" charset="0"/>
                </a:rPr>
                <a:t>Integrated Primary Prevention</a:t>
              </a:r>
            </a:p>
          </p:txBody>
        </p:sp>
        <p:sp>
          <p:nvSpPr>
            <p:cNvPr id="22" name="Oval 21">
              <a:extLst>
                <a:ext uri="{FF2B5EF4-FFF2-40B4-BE49-F238E27FC236}">
                  <a16:creationId xmlns:a16="http://schemas.microsoft.com/office/drawing/2014/main" id="{6516A6D2-2731-43CC-ACA6-0E812024FA91}"/>
                </a:ext>
              </a:extLst>
            </p:cNvPr>
            <p:cNvSpPr/>
            <p:nvPr/>
          </p:nvSpPr>
          <p:spPr>
            <a:xfrm>
              <a:off x="1226103" y="4337124"/>
              <a:ext cx="841248" cy="841248"/>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grpSp>
        <p:nvGrpSpPr>
          <p:cNvPr id="24" name="Group 23">
            <a:extLst>
              <a:ext uri="{FF2B5EF4-FFF2-40B4-BE49-F238E27FC236}">
                <a16:creationId xmlns:a16="http://schemas.microsoft.com/office/drawing/2014/main" id="{2871F719-7A9B-4533-B03C-F52A6DA3556E}"/>
              </a:ext>
            </a:extLst>
          </p:cNvPr>
          <p:cNvGrpSpPr/>
          <p:nvPr/>
        </p:nvGrpSpPr>
        <p:grpSpPr>
          <a:xfrm>
            <a:off x="6324110" y="4031350"/>
            <a:ext cx="5396738" cy="1512955"/>
            <a:chOff x="2016698" y="3054018"/>
            <a:chExt cx="5866736" cy="1518457"/>
          </a:xfrm>
        </p:grpSpPr>
        <p:sp>
          <p:nvSpPr>
            <p:cNvPr id="25" name="Rounded Rectangle 20">
              <a:extLst>
                <a:ext uri="{FF2B5EF4-FFF2-40B4-BE49-F238E27FC236}">
                  <a16:creationId xmlns:a16="http://schemas.microsoft.com/office/drawing/2014/main" id="{4330B8FD-11B5-4364-B448-B442CD4ECFBC}"/>
                </a:ext>
              </a:extLst>
            </p:cNvPr>
            <p:cNvSpPr/>
            <p:nvPr/>
          </p:nvSpPr>
          <p:spPr>
            <a:xfrm>
              <a:off x="2636554" y="3823333"/>
              <a:ext cx="4754880" cy="6350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1E1F21"/>
                </a:solidFill>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BB45FC8E-FB7B-4C3B-A624-4E91D5F6DCA0}"/>
                </a:ext>
              </a:extLst>
            </p:cNvPr>
            <p:cNvSpPr/>
            <p:nvPr/>
          </p:nvSpPr>
          <p:spPr>
            <a:xfrm>
              <a:off x="7043563" y="3734275"/>
              <a:ext cx="839871" cy="838200"/>
            </a:xfrm>
            <a:prstGeom prst="ellipse">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pic>
          <p:nvPicPr>
            <p:cNvPr id="27" name="Graphic 10" descr="Research with solid fill">
              <a:extLst>
                <a:ext uri="{FF2B5EF4-FFF2-40B4-BE49-F238E27FC236}">
                  <a16:creationId xmlns:a16="http://schemas.microsoft.com/office/drawing/2014/main" id="{6E458B32-DE41-42BC-9C45-D9CAE4F0A71C}"/>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6698" y="3054018"/>
              <a:ext cx="532642" cy="532642"/>
            </a:xfrm>
            <a:prstGeom prst="rect">
              <a:avLst/>
            </a:prstGeom>
          </p:spPr>
        </p:pic>
      </p:grpSp>
      <p:sp>
        <p:nvSpPr>
          <p:cNvPr id="29" name="TextBox 28">
            <a:extLst>
              <a:ext uri="{FF2B5EF4-FFF2-40B4-BE49-F238E27FC236}">
                <a16:creationId xmlns:a16="http://schemas.microsoft.com/office/drawing/2014/main" id="{37E61990-5894-4E7D-83FB-D4FA69355D99}"/>
              </a:ext>
            </a:extLst>
          </p:cNvPr>
          <p:cNvSpPr txBox="1"/>
          <p:nvPr/>
        </p:nvSpPr>
        <p:spPr>
          <a:xfrm>
            <a:off x="5702308" y="1917209"/>
            <a:ext cx="6363586" cy="369332"/>
          </a:xfrm>
          <a:prstGeom prst="rect">
            <a:avLst/>
          </a:prstGeom>
          <a:noFill/>
        </p:spPr>
        <p:txBody>
          <a:bodyPr wrap="square">
            <a:spAutoFit/>
          </a:bodyPr>
          <a:lstStyle/>
          <a:p>
            <a:pPr algn="ctr"/>
            <a:r>
              <a:rPr lang="en-US" sz="1800" b="1" u="sng" dirty="0">
                <a:solidFill>
                  <a:srgbClr val="0E395A"/>
                </a:solidFill>
                <a:cs typeface="Arial" panose="020B0604020202020204" pitchFamily="34" charset="0"/>
              </a:rPr>
              <a:t>AREAS OF FOCUS</a:t>
            </a:r>
            <a:endParaRPr lang="en-US" sz="1400" b="1" u="sng" dirty="0">
              <a:solidFill>
                <a:srgbClr val="0E395A"/>
              </a:solidFill>
              <a:cs typeface="Arial" panose="020B0604020202020204" pitchFamily="34" charset="0"/>
            </a:endParaRPr>
          </a:p>
        </p:txBody>
      </p:sp>
      <p:pic>
        <p:nvPicPr>
          <p:cNvPr id="31" name="Graphic 30" descr="Connections with solid fill">
            <a:extLst>
              <a:ext uri="{FF2B5EF4-FFF2-40B4-BE49-F238E27FC236}">
                <a16:creationId xmlns:a16="http://schemas.microsoft.com/office/drawing/2014/main" id="{78108AB3-8F2A-4692-A762-D1FFD59BC9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5047" y="5545362"/>
            <a:ext cx="617491" cy="617491"/>
          </a:xfrm>
          <a:prstGeom prst="rect">
            <a:avLst/>
          </a:prstGeom>
        </p:spPr>
      </p:pic>
      <p:pic>
        <p:nvPicPr>
          <p:cNvPr id="32" name="Graphic 13" descr="Playbook with solid fill">
            <a:extLst>
              <a:ext uri="{FF2B5EF4-FFF2-40B4-BE49-F238E27FC236}">
                <a16:creationId xmlns:a16="http://schemas.microsoft.com/office/drawing/2014/main" id="{B2F828FD-B869-4315-8584-7241FAD106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32152" y="3256674"/>
            <a:ext cx="604804" cy="555027"/>
          </a:xfrm>
          <a:prstGeom prst="rect">
            <a:avLst/>
          </a:prstGeom>
        </p:spPr>
      </p:pic>
      <p:pic>
        <p:nvPicPr>
          <p:cNvPr id="33" name="Graphic 10" descr="Chat with solid fill">
            <a:extLst>
              <a:ext uri="{FF2B5EF4-FFF2-40B4-BE49-F238E27FC236}">
                <a16:creationId xmlns:a16="http://schemas.microsoft.com/office/drawing/2014/main" id="{99598548-CC41-4F18-A65E-BDC057FDC85F}"/>
              </a:ext>
            </a:extLst>
          </p:cNvPr>
          <p:cNvPicPr>
            <a:picLocks/>
          </p:cNvPicPr>
          <p:nvPr/>
        </p:nvPicPr>
        <p:blipFill>
          <a:blip r:embed="rId10">
            <a:biLevel thresh="25000"/>
            <a:extLst>
              <a:ext uri="{96DAC541-7B7A-43D3-8B79-37D633B846F1}">
                <asvg:svgBlip xmlns:asvg="http://schemas.microsoft.com/office/drawing/2016/SVG/main" r:embed="rId11"/>
              </a:ext>
            </a:extLst>
          </a:blip>
          <a:stretch>
            <a:fillRect/>
          </a:stretch>
        </p:blipFill>
        <p:spPr>
          <a:xfrm>
            <a:off x="11104323" y="4860058"/>
            <a:ext cx="476765" cy="558542"/>
          </a:xfrm>
          <a:prstGeom prst="rect">
            <a:avLst/>
          </a:prstGeom>
        </p:spPr>
      </p:pic>
      <p:sp>
        <p:nvSpPr>
          <p:cNvPr id="35" name="TextBox 34">
            <a:extLst>
              <a:ext uri="{FF2B5EF4-FFF2-40B4-BE49-F238E27FC236}">
                <a16:creationId xmlns:a16="http://schemas.microsoft.com/office/drawing/2014/main" id="{CA5E7E65-F22B-43C9-84CA-3B50F927A6A1}"/>
              </a:ext>
            </a:extLst>
          </p:cNvPr>
          <p:cNvSpPr txBox="1"/>
          <p:nvPr/>
        </p:nvSpPr>
        <p:spPr>
          <a:xfrm>
            <a:off x="6817112" y="4141172"/>
            <a:ext cx="4402532" cy="369332"/>
          </a:xfrm>
          <a:prstGeom prst="rect">
            <a:avLst/>
          </a:prstGeom>
          <a:noFill/>
        </p:spPr>
        <p:txBody>
          <a:bodyPr wrap="square">
            <a:spAutoFit/>
          </a:bodyPr>
          <a:lstStyle/>
          <a:p>
            <a:pPr algn="ctr" fontAlgn="base">
              <a:spcBef>
                <a:spcPct val="0"/>
              </a:spcBef>
              <a:spcAft>
                <a:spcPct val="0"/>
              </a:spcAft>
            </a:pPr>
            <a:r>
              <a:rPr lang="en-US" b="1">
                <a:solidFill>
                  <a:srgbClr val="1E1F21"/>
                </a:solidFill>
                <a:cs typeface="Calibri" panose="020F0502020204030204" pitchFamily="34" charset="0"/>
              </a:rPr>
              <a:t>Research Translation &amp; Program Evaluation </a:t>
            </a:r>
          </a:p>
        </p:txBody>
      </p:sp>
      <p:sp>
        <p:nvSpPr>
          <p:cNvPr id="37" name="TextBox 36">
            <a:extLst>
              <a:ext uri="{FF2B5EF4-FFF2-40B4-BE49-F238E27FC236}">
                <a16:creationId xmlns:a16="http://schemas.microsoft.com/office/drawing/2014/main" id="{3EE1EC7A-B5EA-44CF-900D-EFCAE1A88BBF}"/>
              </a:ext>
            </a:extLst>
          </p:cNvPr>
          <p:cNvSpPr txBox="1"/>
          <p:nvPr/>
        </p:nvSpPr>
        <p:spPr>
          <a:xfrm>
            <a:off x="5702308" y="4927731"/>
            <a:ext cx="6363586" cy="369332"/>
          </a:xfrm>
          <a:prstGeom prst="rect">
            <a:avLst/>
          </a:prstGeom>
          <a:noFill/>
        </p:spPr>
        <p:txBody>
          <a:bodyPr wrap="square">
            <a:spAutoFit/>
          </a:bodyPr>
          <a:lstStyle/>
          <a:p>
            <a:pPr algn="ctr" fontAlgn="base">
              <a:spcBef>
                <a:spcPct val="0"/>
              </a:spcBef>
              <a:spcAft>
                <a:spcPct val="0"/>
              </a:spcAft>
            </a:pPr>
            <a:r>
              <a:rPr lang="en-US" b="1">
                <a:solidFill>
                  <a:schemeClr val="tx1"/>
                </a:solidFill>
              </a:rPr>
              <a:t>Partnerships, Engagement &amp; Training</a:t>
            </a:r>
          </a:p>
        </p:txBody>
      </p:sp>
    </p:spTree>
    <p:extLst>
      <p:ext uri="{BB962C8B-B14F-4D97-AF65-F5344CB8AC3E}">
        <p14:creationId xmlns:p14="http://schemas.microsoft.com/office/powerpoint/2010/main" val="174059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C0655C-1DBA-4192-B349-96D9BA1D2444}"/>
              </a:ext>
            </a:extLst>
          </p:cNvPr>
          <p:cNvSpPr>
            <a:spLocks noGrp="1"/>
          </p:cNvSpPr>
          <p:nvPr>
            <p:ph type="title"/>
          </p:nvPr>
        </p:nvSpPr>
        <p:spPr/>
        <p:txBody>
          <a:bodyPr/>
          <a:lstStyle/>
          <a:p>
            <a:r>
              <a:rPr lang="en-US"/>
              <a:t>Stigma Reduction</a:t>
            </a:r>
            <a:endParaRPr lang="en-US" dirty="0"/>
          </a:p>
        </p:txBody>
      </p:sp>
      <p:sp>
        <p:nvSpPr>
          <p:cNvPr id="4" name="Slide Number Placeholder 3">
            <a:extLst>
              <a:ext uri="{FF2B5EF4-FFF2-40B4-BE49-F238E27FC236}">
                <a16:creationId xmlns:a16="http://schemas.microsoft.com/office/drawing/2014/main" id="{F87CC12B-A886-414F-96D2-CE4BEC597C5F}"/>
              </a:ext>
            </a:extLst>
          </p:cNvPr>
          <p:cNvSpPr>
            <a:spLocks noGrp="1"/>
          </p:cNvSpPr>
          <p:nvPr>
            <p:ph type="sldNum" sz="quarter" idx="12"/>
          </p:nvPr>
        </p:nvSpPr>
        <p:spPr/>
        <p:txBody>
          <a:bodyPr/>
          <a:lstStyle/>
          <a:p>
            <a:pPr>
              <a:defRPr/>
            </a:pPr>
            <a:fld id="{2866A3C2-01FD-480D-937A-1689A91DD280}" type="slidenum">
              <a:rPr lang="en-US" smtClean="0"/>
              <a:pPr>
                <a:defRPr/>
              </a:pPr>
              <a:t>12</a:t>
            </a:fld>
            <a:endParaRPr lang="en-US"/>
          </a:p>
        </p:txBody>
      </p:sp>
      <p:pic>
        <p:nvPicPr>
          <p:cNvPr id="8" name="Picture 7">
            <a:extLst>
              <a:ext uri="{FF2B5EF4-FFF2-40B4-BE49-F238E27FC236}">
                <a16:creationId xmlns:a16="http://schemas.microsoft.com/office/drawing/2014/main" id="{3AF66052-0708-4D8B-A042-C8FE60F74EFB}"/>
              </a:ext>
            </a:extLst>
          </p:cNvPr>
          <p:cNvPicPr>
            <a:picLocks noChangeAspect="1"/>
          </p:cNvPicPr>
          <p:nvPr/>
        </p:nvPicPr>
        <p:blipFill>
          <a:blip r:embed="rId2"/>
          <a:stretch>
            <a:fillRect/>
          </a:stretch>
        </p:blipFill>
        <p:spPr>
          <a:xfrm>
            <a:off x="1079266" y="1071188"/>
            <a:ext cx="3444240" cy="5740776"/>
          </a:xfrm>
          <a:prstGeom prst="rect">
            <a:avLst/>
          </a:prstGeom>
        </p:spPr>
      </p:pic>
      <p:sp>
        <p:nvSpPr>
          <p:cNvPr id="9" name="Content Placeholder 1">
            <a:extLst>
              <a:ext uri="{FF2B5EF4-FFF2-40B4-BE49-F238E27FC236}">
                <a16:creationId xmlns:a16="http://schemas.microsoft.com/office/drawing/2014/main" id="{68095D5E-165D-4A53-B8B2-2DA0FE9821F3}"/>
              </a:ext>
            </a:extLst>
          </p:cNvPr>
          <p:cNvSpPr>
            <a:spLocks noGrp="1"/>
          </p:cNvSpPr>
          <p:nvPr>
            <p:ph idx="1"/>
          </p:nvPr>
        </p:nvSpPr>
        <p:spPr>
          <a:xfrm>
            <a:off x="5275557" y="2127945"/>
            <a:ext cx="6205243" cy="2156601"/>
          </a:xfrm>
        </p:spPr>
        <p:txBody>
          <a:bodyPr/>
          <a:lstStyle/>
          <a:p>
            <a:pPr marL="0" indent="0" algn="ctr">
              <a:buNone/>
            </a:pPr>
            <a:r>
              <a:rPr lang="en-US" sz="2800" dirty="0">
                <a:solidFill>
                  <a:srgbClr val="002A6E"/>
                </a:solidFill>
                <a:latin typeface="+mn-lt"/>
                <a:cs typeface="Arial" panose="020B0604020202020204" pitchFamily="34" charset="0"/>
              </a:rPr>
              <a:t>Policy Review for Stigmatizing Language</a:t>
            </a:r>
          </a:p>
          <a:p>
            <a:pPr marL="0" indent="0" algn="ctr">
              <a:buNone/>
            </a:pPr>
            <a:endParaRPr lang="en-US" sz="2800" dirty="0">
              <a:solidFill>
                <a:srgbClr val="002A6E"/>
              </a:solidFill>
              <a:latin typeface="+mn-lt"/>
            </a:endParaRPr>
          </a:p>
          <a:p>
            <a:pPr marL="0" indent="0" algn="ctr">
              <a:buNone/>
            </a:pPr>
            <a:r>
              <a:rPr lang="en-US" sz="2800" dirty="0">
                <a:solidFill>
                  <a:srgbClr val="002A6E"/>
                </a:solidFill>
                <a:latin typeface="+mn-lt"/>
                <a:cs typeface="Arial" panose="020B0604020202020204" pitchFamily="34" charset="0"/>
              </a:rPr>
              <a:t>Messaging Promoting Help-seeking</a:t>
            </a:r>
            <a:endParaRPr lang="en-US" sz="2800" dirty="0">
              <a:solidFill>
                <a:srgbClr val="002A6E"/>
              </a:solidFill>
              <a:latin typeface="+mn-lt"/>
            </a:endParaRPr>
          </a:p>
          <a:p>
            <a:pPr marL="0" indent="0" algn="ctr">
              <a:buNone/>
            </a:pPr>
            <a:endParaRPr lang="en-US" sz="2800" dirty="0">
              <a:solidFill>
                <a:srgbClr val="002A6E"/>
              </a:solidFill>
              <a:latin typeface="+mn-lt"/>
              <a:cs typeface="Arial" panose="020B0604020202020204" pitchFamily="34" charset="0"/>
            </a:endParaRPr>
          </a:p>
          <a:p>
            <a:pPr marL="0" indent="0" algn="ctr">
              <a:buNone/>
            </a:pPr>
            <a:r>
              <a:rPr lang="en-US" sz="2800" dirty="0">
                <a:solidFill>
                  <a:srgbClr val="002A6E"/>
                </a:solidFill>
                <a:latin typeface="+mn-lt"/>
                <a:cs typeface="Arial" panose="020B0604020202020204" pitchFamily="34" charset="0"/>
              </a:rPr>
              <a:t>Outreach Events</a:t>
            </a:r>
          </a:p>
          <a:p>
            <a:pPr marL="0" indent="0" algn="ctr">
              <a:buNone/>
            </a:pPr>
            <a:endParaRPr lang="en-US" sz="2800" dirty="0">
              <a:solidFill>
                <a:srgbClr val="002A6E"/>
              </a:solidFill>
              <a:latin typeface="+mn-lt"/>
            </a:endParaRPr>
          </a:p>
          <a:p>
            <a:pPr marL="0" indent="0" algn="ctr">
              <a:buNone/>
            </a:pPr>
            <a:r>
              <a:rPr lang="en-US" sz="2800" dirty="0">
                <a:solidFill>
                  <a:srgbClr val="002A6E"/>
                </a:solidFill>
                <a:latin typeface="+mn-lt"/>
              </a:rPr>
              <a:t>Promoting Access to Care</a:t>
            </a:r>
            <a:endParaRPr lang="en-US" sz="2800" dirty="0">
              <a:solidFill>
                <a:srgbClr val="002A6E"/>
              </a:solidFill>
              <a:latin typeface="+mn-lt"/>
              <a:cs typeface="Arial" panose="020B0604020202020204" pitchFamily="34" charset="0"/>
            </a:endParaRPr>
          </a:p>
          <a:p>
            <a:pPr marL="0" indent="0" algn="ctr">
              <a:buNone/>
            </a:pPr>
            <a:endParaRPr lang="en-US" sz="2800" dirty="0">
              <a:solidFill>
                <a:schemeClr val="tx1"/>
              </a:solidFill>
              <a:latin typeface="+mn-lt"/>
            </a:endParaRPr>
          </a:p>
          <a:p>
            <a:pPr marL="0" indent="0" algn="ctr">
              <a:buNone/>
            </a:pPr>
            <a:endParaRPr lang="en-US" sz="2800" dirty="0">
              <a:solidFill>
                <a:schemeClr val="tx1"/>
              </a:solidFill>
              <a:latin typeface="+mn-lt"/>
            </a:endParaRPr>
          </a:p>
        </p:txBody>
      </p:sp>
    </p:spTree>
    <p:extLst>
      <p:ext uri="{BB962C8B-B14F-4D97-AF65-F5344CB8AC3E}">
        <p14:creationId xmlns:p14="http://schemas.microsoft.com/office/powerpoint/2010/main" val="352819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37276B-0002-1AED-84FB-1A6735B02B3E}"/>
              </a:ext>
            </a:extLst>
          </p:cNvPr>
          <p:cNvSpPr>
            <a:spLocks noGrp="1"/>
          </p:cNvSpPr>
          <p:nvPr>
            <p:ph idx="1"/>
          </p:nvPr>
        </p:nvSpPr>
        <p:spPr>
          <a:xfrm>
            <a:off x="0" y="-2778275"/>
            <a:ext cx="11857950" cy="2025143"/>
          </a:xfrm>
        </p:spPr>
        <p:txBody>
          <a:bodyPr/>
          <a:lstStyle/>
          <a:p>
            <a:r>
              <a:rPr lang="en-US" dirty="0"/>
              <a:t>DoD partners with VA on an overarching transition framework for Service members about to separate or retire from the military.</a:t>
            </a:r>
          </a:p>
          <a:p>
            <a:r>
              <a:rPr lang="en-US" dirty="0"/>
              <a:t>Begins a year before separation/retirement and continues through a year after service. </a:t>
            </a:r>
          </a:p>
          <a:p>
            <a:pPr marL="0" indent="0">
              <a:buNone/>
            </a:pPr>
            <a:endParaRPr lang="en-US" dirty="0"/>
          </a:p>
        </p:txBody>
      </p:sp>
      <p:sp>
        <p:nvSpPr>
          <p:cNvPr id="3" name="Title 2">
            <a:extLst>
              <a:ext uri="{FF2B5EF4-FFF2-40B4-BE49-F238E27FC236}">
                <a16:creationId xmlns:a16="http://schemas.microsoft.com/office/drawing/2014/main" id="{B6014148-75BC-B365-C2A5-E570B26120BE}"/>
              </a:ext>
            </a:extLst>
          </p:cNvPr>
          <p:cNvSpPr>
            <a:spLocks noGrp="1"/>
          </p:cNvSpPr>
          <p:nvPr>
            <p:ph type="title"/>
          </p:nvPr>
        </p:nvSpPr>
        <p:spPr>
          <a:xfrm>
            <a:off x="1397000" y="569243"/>
            <a:ext cx="9550400" cy="838200"/>
          </a:xfrm>
        </p:spPr>
        <p:txBody>
          <a:bodyPr/>
          <a:lstStyle/>
          <a:p>
            <a:r>
              <a:rPr lang="en-US" dirty="0"/>
              <a:t>Service Member to Veteran Transition</a:t>
            </a:r>
          </a:p>
        </p:txBody>
      </p:sp>
      <p:sp>
        <p:nvSpPr>
          <p:cNvPr id="4" name="Slide Number Placeholder 3">
            <a:extLst>
              <a:ext uri="{FF2B5EF4-FFF2-40B4-BE49-F238E27FC236}">
                <a16:creationId xmlns:a16="http://schemas.microsoft.com/office/drawing/2014/main" id="{55D26AD2-84F4-BE64-685D-4283BAE636BB}"/>
              </a:ext>
            </a:extLst>
          </p:cNvPr>
          <p:cNvSpPr>
            <a:spLocks noGrp="1"/>
          </p:cNvSpPr>
          <p:nvPr>
            <p:ph type="sldNum" sz="quarter" idx="12"/>
          </p:nvPr>
        </p:nvSpPr>
        <p:spPr/>
        <p:txBody>
          <a:bodyPr/>
          <a:lstStyle/>
          <a:p>
            <a:pPr>
              <a:defRPr/>
            </a:pPr>
            <a:fld id="{2866A3C2-01FD-480D-937A-1689A91DD280}" type="slidenum">
              <a:rPr lang="en-US" smtClean="0"/>
              <a:pPr>
                <a:defRPr/>
              </a:pPr>
              <a:t>13</a:t>
            </a:fld>
            <a:endParaRPr lang="en-US"/>
          </a:p>
        </p:txBody>
      </p:sp>
      <p:grpSp>
        <p:nvGrpSpPr>
          <p:cNvPr id="13" name="Group 12">
            <a:extLst>
              <a:ext uri="{FF2B5EF4-FFF2-40B4-BE49-F238E27FC236}">
                <a16:creationId xmlns:a16="http://schemas.microsoft.com/office/drawing/2014/main" id="{95C51632-6B6D-72AC-E7CB-CB0BD252A098}"/>
              </a:ext>
            </a:extLst>
          </p:cNvPr>
          <p:cNvGrpSpPr/>
          <p:nvPr/>
        </p:nvGrpSpPr>
        <p:grpSpPr>
          <a:xfrm>
            <a:off x="2141056" y="1188850"/>
            <a:ext cx="8206330" cy="2136633"/>
            <a:chOff x="1752436" y="1164815"/>
            <a:chExt cx="8206330" cy="2136633"/>
          </a:xfrm>
        </p:grpSpPr>
        <p:pic>
          <p:nvPicPr>
            <p:cNvPr id="6" name="Graphic 5" descr="Open quotation mark with solid fill">
              <a:extLst>
                <a:ext uri="{FF2B5EF4-FFF2-40B4-BE49-F238E27FC236}">
                  <a16:creationId xmlns:a16="http://schemas.microsoft.com/office/drawing/2014/main" id="{8213922D-1CD6-C024-A783-39F69357E1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2436" y="1164815"/>
              <a:ext cx="914400" cy="914400"/>
            </a:xfrm>
            <a:prstGeom prst="rect">
              <a:avLst/>
            </a:prstGeom>
          </p:spPr>
        </p:pic>
        <p:pic>
          <p:nvPicPr>
            <p:cNvPr id="8" name="Graphic 7" descr="Open quotation mark with solid fill">
              <a:extLst>
                <a:ext uri="{FF2B5EF4-FFF2-40B4-BE49-F238E27FC236}">
                  <a16:creationId xmlns:a16="http://schemas.microsoft.com/office/drawing/2014/main" id="{4AAF2994-E57B-BAE7-3D77-E603B2A4EA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027323" y="2370005"/>
              <a:ext cx="931443" cy="931443"/>
            </a:xfrm>
            <a:prstGeom prst="rect">
              <a:avLst/>
            </a:prstGeom>
          </p:spPr>
        </p:pic>
        <p:sp>
          <p:nvSpPr>
            <p:cNvPr id="11" name="Double Bracket 10">
              <a:extLst>
                <a:ext uri="{FF2B5EF4-FFF2-40B4-BE49-F238E27FC236}">
                  <a16:creationId xmlns:a16="http://schemas.microsoft.com/office/drawing/2014/main" id="{B44E0C64-524D-7490-79F6-48CDCEBAE53A}"/>
                </a:ext>
              </a:extLst>
            </p:cNvPr>
            <p:cNvSpPr/>
            <p:nvPr/>
          </p:nvSpPr>
          <p:spPr>
            <a:xfrm>
              <a:off x="2580804" y="1438265"/>
              <a:ext cx="6564671" cy="148886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47E1EC6-01DD-2AA4-6EF1-8BCAF05738B0}"/>
                </a:ext>
              </a:extLst>
            </p:cNvPr>
            <p:cNvSpPr txBox="1"/>
            <p:nvPr/>
          </p:nvSpPr>
          <p:spPr>
            <a:xfrm>
              <a:off x="2698955" y="1449804"/>
              <a:ext cx="6564671" cy="1477328"/>
            </a:xfrm>
            <a:prstGeom prst="rect">
              <a:avLst/>
            </a:prstGeom>
            <a:noFill/>
          </p:spPr>
          <p:txBody>
            <a:bodyPr wrap="square" rtlCol="0">
              <a:spAutoFit/>
            </a:bodyPr>
            <a:lstStyle/>
            <a:p>
              <a:r>
                <a:rPr lang="en-US" b="0" i="0" dirty="0">
                  <a:solidFill>
                    <a:srgbClr val="1D295C"/>
                  </a:solidFill>
                  <a:effectLst/>
                  <a:latin typeface="Arial Nova Cond"/>
                </a:rPr>
                <a:t>To our </a:t>
              </a:r>
              <a:r>
                <a:rPr lang="en-US" b="1" i="0" dirty="0">
                  <a:solidFill>
                    <a:srgbClr val="1D295C"/>
                  </a:solidFill>
                  <a:effectLst/>
                  <a:latin typeface="Arial Black" panose="020B0A04020102020204" pitchFamily="34" charset="0"/>
                </a:rPr>
                <a:t>Veterans</a:t>
              </a:r>
              <a:r>
                <a:rPr lang="en-US" b="0" i="0" dirty="0">
                  <a:solidFill>
                    <a:srgbClr val="1D295C"/>
                  </a:solidFill>
                  <a:effectLst/>
                  <a:latin typeface="Arial Nova Cond"/>
                </a:rPr>
                <a:t>: You represent the best of our country. We have a solemn duty </a:t>
              </a:r>
              <a:r>
                <a:rPr lang="en-US" b="1" dirty="0">
                  <a:solidFill>
                    <a:srgbClr val="1D295C"/>
                  </a:solidFill>
                  <a:latin typeface="Arial Black" panose="020B0A04020102020204" pitchFamily="34" charset="0"/>
                </a:rPr>
                <a:t>to take care </a:t>
              </a:r>
              <a:r>
                <a:rPr lang="en-US" b="0" i="0" dirty="0">
                  <a:solidFill>
                    <a:srgbClr val="1D295C"/>
                  </a:solidFill>
                  <a:effectLst/>
                  <a:latin typeface="Arial Nova Cond"/>
                </a:rPr>
                <a:t>of you.</a:t>
              </a:r>
              <a:r>
                <a:rPr lang="en-US" b="0" i="0" dirty="0">
                  <a:solidFill>
                    <a:srgbClr val="333333"/>
                  </a:solidFill>
                  <a:effectLst/>
                  <a:latin typeface="Lato"/>
                </a:rPr>
                <a:t> </a:t>
              </a:r>
              <a:r>
                <a:rPr lang="en-US" dirty="0">
                  <a:solidFill>
                    <a:srgbClr val="1D295C"/>
                  </a:solidFill>
                  <a:latin typeface="Arial Nova Cond"/>
                </a:rPr>
                <a:t>The Department of Defense continue[s] to partner with the Department of Veterans Affairs to ensure the transition to civilian life is as </a:t>
              </a:r>
              <a:r>
                <a:rPr lang="en-US" dirty="0">
                  <a:solidFill>
                    <a:srgbClr val="1D295C"/>
                  </a:solidFill>
                  <a:latin typeface="Arial Black" panose="020B0A04020102020204" pitchFamily="34" charset="0"/>
                </a:rPr>
                <a:t>seamless as possible </a:t>
              </a:r>
              <a:r>
                <a:rPr lang="en-US" dirty="0">
                  <a:solidFill>
                    <a:srgbClr val="1D295C"/>
                  </a:solidFill>
                  <a:latin typeface="Arial Nova Cond"/>
                </a:rPr>
                <a:t>for everyone serving today. </a:t>
              </a:r>
            </a:p>
          </p:txBody>
        </p:sp>
      </p:grpSp>
      <p:sp>
        <p:nvSpPr>
          <p:cNvPr id="14" name="TextBox 13">
            <a:extLst>
              <a:ext uri="{FF2B5EF4-FFF2-40B4-BE49-F238E27FC236}">
                <a16:creationId xmlns:a16="http://schemas.microsoft.com/office/drawing/2014/main" id="{69E85C5E-D2B4-4FF7-FBD3-AEAF7397D4C4}"/>
              </a:ext>
            </a:extLst>
          </p:cNvPr>
          <p:cNvSpPr txBox="1"/>
          <p:nvPr/>
        </p:nvSpPr>
        <p:spPr>
          <a:xfrm>
            <a:off x="5386356" y="2843047"/>
            <a:ext cx="3911436" cy="369332"/>
          </a:xfrm>
          <a:prstGeom prst="rect">
            <a:avLst/>
          </a:prstGeom>
          <a:noFill/>
        </p:spPr>
        <p:txBody>
          <a:bodyPr wrap="square" rtlCol="0">
            <a:spAutoFit/>
          </a:bodyPr>
          <a:lstStyle/>
          <a:p>
            <a:r>
              <a:rPr lang="en-US" i="1" dirty="0">
                <a:solidFill>
                  <a:srgbClr val="1D295C"/>
                </a:solidFill>
                <a:latin typeface="Arial Nova Cond"/>
              </a:rPr>
              <a:t>- Secretary of Defense Lloyd Austin</a:t>
            </a:r>
            <a:endParaRPr lang="en-US" i="1" dirty="0"/>
          </a:p>
        </p:txBody>
      </p:sp>
      <p:sp>
        <p:nvSpPr>
          <p:cNvPr id="19" name="TextBox 18">
            <a:extLst>
              <a:ext uri="{FF2B5EF4-FFF2-40B4-BE49-F238E27FC236}">
                <a16:creationId xmlns:a16="http://schemas.microsoft.com/office/drawing/2014/main" id="{166F344F-8EA8-F684-D039-13955CCAD2E5}"/>
              </a:ext>
            </a:extLst>
          </p:cNvPr>
          <p:cNvSpPr txBox="1"/>
          <p:nvPr/>
        </p:nvSpPr>
        <p:spPr>
          <a:xfrm>
            <a:off x="177799" y="4500898"/>
            <a:ext cx="2877657" cy="2431435"/>
          </a:xfrm>
          <a:prstGeom prst="rect">
            <a:avLst/>
          </a:prstGeom>
          <a:noFill/>
        </p:spPr>
        <p:txBody>
          <a:bodyPr wrap="square" rtlCol="0">
            <a:spAutoFit/>
          </a:bodyPr>
          <a:lstStyle/>
          <a:p>
            <a:r>
              <a:rPr lang="en-US" dirty="0">
                <a:solidFill>
                  <a:srgbClr val="1D295C"/>
                </a:solidFill>
                <a:latin typeface="Arial Black" panose="020B0A04020102020204" pitchFamily="34" charset="0"/>
              </a:rPr>
              <a:t>Transition Assistance Program (TAP) </a:t>
            </a:r>
            <a:r>
              <a:rPr lang="en-US" dirty="0">
                <a:solidFill>
                  <a:srgbClr val="1D295C"/>
                </a:solidFill>
                <a:latin typeface="Arial Nova Cond"/>
              </a:rPr>
              <a:t>- </a:t>
            </a:r>
            <a:r>
              <a:rPr lang="en-US" sz="1600" dirty="0">
                <a:solidFill>
                  <a:srgbClr val="1D295C"/>
                </a:solidFill>
                <a:effectLst/>
                <a:latin typeface="Arial Nova Cond"/>
                <a:ea typeface="Times New Roman" panose="02020603050405020304" pitchFamily="18" charset="0"/>
              </a:rPr>
              <a:t>Service </a:t>
            </a:r>
            <a:r>
              <a:rPr lang="en-US" sz="1600" dirty="0">
                <a:solidFill>
                  <a:srgbClr val="1D295C"/>
                </a:solidFill>
                <a:latin typeface="Arial Nova Cond"/>
                <a:ea typeface="Times New Roman" panose="02020603050405020304" pitchFamily="18" charset="0"/>
              </a:rPr>
              <a:t>members </a:t>
            </a:r>
            <a:r>
              <a:rPr lang="en-US" sz="1600" dirty="0">
                <a:solidFill>
                  <a:srgbClr val="1D295C"/>
                </a:solidFill>
                <a:effectLst/>
                <a:latin typeface="Arial Nova Cond"/>
                <a:ea typeface="Times New Roman" panose="02020603050405020304" pitchFamily="18" charset="0"/>
              </a:rPr>
              <a:t>receive</a:t>
            </a:r>
            <a:r>
              <a:rPr lang="en-US" sz="1600" spc="-25" dirty="0">
                <a:solidFill>
                  <a:srgbClr val="1D295C"/>
                </a:solidFill>
                <a:effectLst/>
                <a:latin typeface="Arial Nova Cond"/>
                <a:ea typeface="Times New Roman" panose="02020603050405020304" pitchFamily="18" charset="0"/>
              </a:rPr>
              <a:t> </a:t>
            </a:r>
            <a:r>
              <a:rPr lang="en-US" sz="1600" dirty="0">
                <a:solidFill>
                  <a:srgbClr val="1D295C"/>
                </a:solidFill>
                <a:effectLst/>
                <a:latin typeface="Arial Nova Cond"/>
                <a:ea typeface="Times New Roman" panose="02020603050405020304" pitchFamily="18" charset="0"/>
              </a:rPr>
              <a:t>one-on-one</a:t>
            </a:r>
            <a:r>
              <a:rPr lang="en-US" sz="1600" spc="-25" dirty="0">
                <a:solidFill>
                  <a:srgbClr val="1D295C"/>
                </a:solidFill>
                <a:effectLst/>
                <a:latin typeface="Arial Nova Cond"/>
                <a:ea typeface="Times New Roman" panose="02020603050405020304" pitchFamily="18" charset="0"/>
              </a:rPr>
              <a:t> </a:t>
            </a:r>
            <a:r>
              <a:rPr lang="en-US" sz="1600" dirty="0">
                <a:solidFill>
                  <a:srgbClr val="1D295C"/>
                </a:solidFill>
                <a:effectLst/>
                <a:latin typeface="Arial Nova Cond"/>
                <a:ea typeface="Times New Roman" panose="02020603050405020304" pitchFamily="18" charset="0"/>
              </a:rPr>
              <a:t>initial</a:t>
            </a:r>
            <a:r>
              <a:rPr lang="en-US" sz="1600" spc="-20" dirty="0">
                <a:solidFill>
                  <a:srgbClr val="1D295C"/>
                </a:solidFill>
                <a:effectLst/>
                <a:latin typeface="Arial Nova Cond"/>
                <a:ea typeface="Times New Roman" panose="02020603050405020304" pitchFamily="18" charset="0"/>
              </a:rPr>
              <a:t> </a:t>
            </a:r>
            <a:r>
              <a:rPr lang="en-US" sz="1600" dirty="0">
                <a:solidFill>
                  <a:srgbClr val="1D295C"/>
                </a:solidFill>
                <a:effectLst/>
                <a:latin typeface="Arial Nova Cond"/>
                <a:ea typeface="Times New Roman" panose="02020603050405020304" pitchFamily="18" charset="0"/>
              </a:rPr>
              <a:t>counseling</a:t>
            </a:r>
            <a:r>
              <a:rPr lang="en-US" sz="1600" spc="-20" dirty="0">
                <a:solidFill>
                  <a:srgbClr val="1D295C"/>
                </a:solidFill>
                <a:effectLst/>
                <a:latin typeface="Arial Nova Cond"/>
                <a:ea typeface="Times New Roman" panose="02020603050405020304" pitchFamily="18" charset="0"/>
              </a:rPr>
              <a:t> &amp; </a:t>
            </a:r>
            <a:r>
              <a:rPr lang="en-US" sz="1600" dirty="0">
                <a:solidFill>
                  <a:srgbClr val="1D295C"/>
                </a:solidFill>
                <a:effectLst/>
                <a:latin typeface="Arial Nova Cond"/>
                <a:ea typeface="Times New Roman" panose="02020603050405020304" pitchFamily="18" charset="0"/>
              </a:rPr>
              <a:t>complete an assessment to help identify their personal transition needs </a:t>
            </a:r>
            <a:endParaRPr lang="en-US" sz="1600" dirty="0">
              <a:solidFill>
                <a:srgbClr val="1D295C"/>
              </a:solidFill>
              <a:latin typeface="Arial Nova Cond"/>
            </a:endParaRPr>
          </a:p>
          <a:p>
            <a:endParaRPr lang="en-US" dirty="0">
              <a:solidFill>
                <a:srgbClr val="1D295C"/>
              </a:solidFill>
              <a:latin typeface="Arial Nova Cond"/>
            </a:endParaRPr>
          </a:p>
        </p:txBody>
      </p:sp>
      <p:sp>
        <p:nvSpPr>
          <p:cNvPr id="26" name="TextBox 25">
            <a:extLst>
              <a:ext uri="{FF2B5EF4-FFF2-40B4-BE49-F238E27FC236}">
                <a16:creationId xmlns:a16="http://schemas.microsoft.com/office/drawing/2014/main" id="{557DD02C-DF59-F6D7-AA88-2CB2E4652C47}"/>
              </a:ext>
            </a:extLst>
          </p:cNvPr>
          <p:cNvSpPr txBox="1"/>
          <p:nvPr/>
        </p:nvSpPr>
        <p:spPr>
          <a:xfrm>
            <a:off x="3285040" y="4538891"/>
            <a:ext cx="2737618" cy="1877437"/>
          </a:xfrm>
          <a:prstGeom prst="rect">
            <a:avLst/>
          </a:prstGeom>
          <a:noFill/>
        </p:spPr>
        <p:txBody>
          <a:bodyPr wrap="square" rtlCol="0">
            <a:spAutoFit/>
          </a:bodyPr>
          <a:lstStyle/>
          <a:p>
            <a:r>
              <a:rPr lang="en-US" dirty="0" err="1">
                <a:solidFill>
                  <a:srgbClr val="1D295C"/>
                </a:solidFill>
                <a:latin typeface="Arial Black" panose="020B0A04020102020204" pitchFamily="34" charset="0"/>
              </a:rPr>
              <a:t>inTransition</a:t>
            </a:r>
            <a:r>
              <a:rPr lang="en-US" dirty="0">
                <a:solidFill>
                  <a:srgbClr val="1D295C"/>
                </a:solidFill>
                <a:latin typeface="Arial Nova Cond"/>
              </a:rPr>
              <a:t> </a:t>
            </a:r>
            <a:r>
              <a:rPr lang="en-US" sz="1600" dirty="0">
                <a:solidFill>
                  <a:srgbClr val="1D295C"/>
                </a:solidFill>
                <a:latin typeface="Arial Nova Cond"/>
              </a:rPr>
              <a:t>- free, confidential program that offers specialized coaching and assistance access to mental health care during times of transition </a:t>
            </a:r>
          </a:p>
          <a:p>
            <a:endParaRPr lang="en-US" dirty="0">
              <a:solidFill>
                <a:srgbClr val="1D295C"/>
              </a:solidFill>
              <a:latin typeface="Arial Nova Cond"/>
            </a:endParaRPr>
          </a:p>
        </p:txBody>
      </p:sp>
      <p:sp>
        <p:nvSpPr>
          <p:cNvPr id="27" name="TextBox 26">
            <a:extLst>
              <a:ext uri="{FF2B5EF4-FFF2-40B4-BE49-F238E27FC236}">
                <a16:creationId xmlns:a16="http://schemas.microsoft.com/office/drawing/2014/main" id="{03EF1591-B786-3E7F-2A03-0605BE83734C}"/>
              </a:ext>
            </a:extLst>
          </p:cNvPr>
          <p:cNvSpPr txBox="1"/>
          <p:nvPr/>
        </p:nvSpPr>
        <p:spPr>
          <a:xfrm>
            <a:off x="6301916" y="4500898"/>
            <a:ext cx="2841011" cy="2154436"/>
          </a:xfrm>
          <a:prstGeom prst="rect">
            <a:avLst/>
          </a:prstGeom>
          <a:noFill/>
        </p:spPr>
        <p:txBody>
          <a:bodyPr wrap="square" rtlCol="0">
            <a:spAutoFit/>
          </a:bodyPr>
          <a:lstStyle>
            <a:defPPr>
              <a:defRPr lang="en-US"/>
            </a:defPPr>
            <a:lvl1pPr algn="ctr">
              <a:defRPr>
                <a:solidFill>
                  <a:srgbClr val="1D295C"/>
                </a:solidFill>
                <a:latin typeface="Arial Nova Cond"/>
              </a:defRPr>
            </a:lvl1pPr>
          </a:lstStyle>
          <a:p>
            <a:pPr algn="l"/>
            <a:r>
              <a:rPr lang="en-US" dirty="0">
                <a:latin typeface="Arial Black" panose="020B0A04020102020204" pitchFamily="34" charset="0"/>
              </a:rPr>
              <a:t>Separation health assessment </a:t>
            </a:r>
            <a:r>
              <a:rPr lang="en-US" sz="1600" dirty="0"/>
              <a:t>- SMs complete a separation health assessment prior to discharge, which includes a mental health component to identify those at-risk </a:t>
            </a:r>
          </a:p>
          <a:p>
            <a:pPr algn="l"/>
            <a:endParaRPr lang="en-US" dirty="0"/>
          </a:p>
        </p:txBody>
      </p:sp>
      <p:sp>
        <p:nvSpPr>
          <p:cNvPr id="28" name="TextBox 27">
            <a:extLst>
              <a:ext uri="{FF2B5EF4-FFF2-40B4-BE49-F238E27FC236}">
                <a16:creationId xmlns:a16="http://schemas.microsoft.com/office/drawing/2014/main" id="{3ACCEAC2-785F-43D5-256B-2479D7FFED07}"/>
              </a:ext>
            </a:extLst>
          </p:cNvPr>
          <p:cNvSpPr txBox="1"/>
          <p:nvPr/>
        </p:nvSpPr>
        <p:spPr>
          <a:xfrm>
            <a:off x="9341495" y="4538891"/>
            <a:ext cx="2841011" cy="2123658"/>
          </a:xfrm>
          <a:prstGeom prst="rect">
            <a:avLst/>
          </a:prstGeom>
          <a:noFill/>
        </p:spPr>
        <p:txBody>
          <a:bodyPr wrap="square" rtlCol="0">
            <a:spAutoFit/>
          </a:bodyPr>
          <a:lstStyle>
            <a:defPPr>
              <a:defRPr lang="en-US"/>
            </a:defPPr>
            <a:lvl1pPr algn="ctr">
              <a:defRPr>
                <a:solidFill>
                  <a:srgbClr val="1D295C"/>
                </a:solidFill>
                <a:latin typeface="Arial Nova Cond"/>
              </a:defRPr>
            </a:lvl1pPr>
          </a:lstStyle>
          <a:p>
            <a:pPr algn="l"/>
            <a:r>
              <a:rPr lang="en-US" dirty="0">
                <a:latin typeface="Arial Black" panose="020B0A04020102020204" pitchFamily="34" charset="0"/>
              </a:rPr>
              <a:t>Additional support and warm handovers</a:t>
            </a:r>
            <a:r>
              <a:rPr lang="en-US" dirty="0"/>
              <a:t> </a:t>
            </a:r>
            <a:r>
              <a:rPr lang="en-US" sz="1600" dirty="0"/>
              <a:t>to the VA and others are provided to those identified in need or requesting additional help (no later than 90 days prior to their separation/retirement)</a:t>
            </a:r>
          </a:p>
        </p:txBody>
      </p:sp>
      <p:sp>
        <p:nvSpPr>
          <p:cNvPr id="29" name="Rectangle: Rounded Corners 28">
            <a:extLst>
              <a:ext uri="{FF2B5EF4-FFF2-40B4-BE49-F238E27FC236}">
                <a16:creationId xmlns:a16="http://schemas.microsoft.com/office/drawing/2014/main" id="{5369587F-79A5-C161-83B6-F03C0BE5CFA1}"/>
              </a:ext>
            </a:extLst>
          </p:cNvPr>
          <p:cNvSpPr/>
          <p:nvPr/>
        </p:nvSpPr>
        <p:spPr>
          <a:xfrm>
            <a:off x="300844" y="3731643"/>
            <a:ext cx="2418056"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5D2938AC-5318-8EE4-17F3-7DF7EF3C419C}"/>
              </a:ext>
            </a:extLst>
          </p:cNvPr>
          <p:cNvGrpSpPr/>
          <p:nvPr/>
        </p:nvGrpSpPr>
        <p:grpSpPr>
          <a:xfrm>
            <a:off x="988195" y="3391109"/>
            <a:ext cx="1035669" cy="873174"/>
            <a:chOff x="-1769723" y="4302145"/>
            <a:chExt cx="1035669" cy="873174"/>
          </a:xfrm>
        </p:grpSpPr>
        <p:sp>
          <p:nvSpPr>
            <p:cNvPr id="30" name="Rectangle: Rounded Corners 29">
              <a:extLst>
                <a:ext uri="{FF2B5EF4-FFF2-40B4-BE49-F238E27FC236}">
                  <a16:creationId xmlns:a16="http://schemas.microsoft.com/office/drawing/2014/main" id="{BAAC4E45-36FD-9CCE-50A4-994AE4264EC3}"/>
                </a:ext>
              </a:extLst>
            </p:cNvPr>
            <p:cNvSpPr/>
            <p:nvPr/>
          </p:nvSpPr>
          <p:spPr>
            <a:xfrm>
              <a:off x="-1769723" y="4302145"/>
              <a:ext cx="1035669"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hat with solid fill">
              <a:extLst>
                <a:ext uri="{FF2B5EF4-FFF2-40B4-BE49-F238E27FC236}">
                  <a16:creationId xmlns:a16="http://schemas.microsoft.com/office/drawing/2014/main" id="{44A5BF75-B444-9EBA-9656-4AAE2F6546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989" y="4337119"/>
              <a:ext cx="838200" cy="838200"/>
            </a:xfrm>
            <a:prstGeom prst="rect">
              <a:avLst/>
            </a:prstGeom>
          </p:spPr>
        </p:pic>
      </p:grpSp>
      <p:sp>
        <p:nvSpPr>
          <p:cNvPr id="33" name="Rectangle: Rounded Corners 32">
            <a:extLst>
              <a:ext uri="{FF2B5EF4-FFF2-40B4-BE49-F238E27FC236}">
                <a16:creationId xmlns:a16="http://schemas.microsoft.com/office/drawing/2014/main" id="{2B94F953-5FF4-126E-91E1-E7090DC9183B}"/>
              </a:ext>
            </a:extLst>
          </p:cNvPr>
          <p:cNvSpPr/>
          <p:nvPr/>
        </p:nvSpPr>
        <p:spPr>
          <a:xfrm>
            <a:off x="3347194" y="3731643"/>
            <a:ext cx="2418056"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F1BB658A-CF2A-C06D-0CBD-143BF99569AD}"/>
              </a:ext>
            </a:extLst>
          </p:cNvPr>
          <p:cNvGrpSpPr/>
          <p:nvPr/>
        </p:nvGrpSpPr>
        <p:grpSpPr>
          <a:xfrm>
            <a:off x="4039956" y="3368219"/>
            <a:ext cx="1035669" cy="918955"/>
            <a:chOff x="-1975064" y="3913160"/>
            <a:chExt cx="1035669" cy="918955"/>
          </a:xfrm>
        </p:grpSpPr>
        <p:sp>
          <p:nvSpPr>
            <p:cNvPr id="46" name="Rectangle: Rounded Corners 45">
              <a:extLst>
                <a:ext uri="{FF2B5EF4-FFF2-40B4-BE49-F238E27FC236}">
                  <a16:creationId xmlns:a16="http://schemas.microsoft.com/office/drawing/2014/main" id="{40F221C8-6241-1BF9-EB35-7BB4FAB69768}"/>
                </a:ext>
              </a:extLst>
            </p:cNvPr>
            <p:cNvSpPr/>
            <p:nvPr/>
          </p:nvSpPr>
          <p:spPr>
            <a:xfrm>
              <a:off x="-1975064" y="3950708"/>
              <a:ext cx="1035669"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690E754-7365-2AF9-7551-BB21AE9DA0FA}"/>
                </a:ext>
              </a:extLst>
            </p:cNvPr>
            <p:cNvGrpSpPr/>
            <p:nvPr/>
          </p:nvGrpSpPr>
          <p:grpSpPr>
            <a:xfrm>
              <a:off x="-1940880" y="3913160"/>
              <a:ext cx="1001485" cy="918955"/>
              <a:chOff x="-2481942" y="1928647"/>
              <a:chExt cx="1578427" cy="1448353"/>
            </a:xfrm>
            <a:solidFill>
              <a:srgbClr val="C48902"/>
            </a:solidFill>
          </p:grpSpPr>
          <p:pic>
            <p:nvPicPr>
              <p:cNvPr id="37" name="Graphic 36" descr="Call center with solid fill">
                <a:extLst>
                  <a:ext uri="{FF2B5EF4-FFF2-40B4-BE49-F238E27FC236}">
                    <a16:creationId xmlns:a16="http://schemas.microsoft.com/office/drawing/2014/main" id="{4A84FD8B-FDAC-58C8-AE01-7779F139CD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1942" y="1928647"/>
                <a:ext cx="914400" cy="914400"/>
              </a:xfrm>
              <a:prstGeom prst="rect">
                <a:avLst/>
              </a:prstGeom>
            </p:spPr>
          </p:pic>
          <p:pic>
            <p:nvPicPr>
              <p:cNvPr id="39" name="Graphic 38" descr="Female Profile with solid fill">
                <a:extLst>
                  <a:ext uri="{FF2B5EF4-FFF2-40B4-BE49-F238E27FC236}">
                    <a16:creationId xmlns:a16="http://schemas.microsoft.com/office/drawing/2014/main" id="{634DBE34-84F7-EA43-B634-3BC8130AB7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7915" y="2411083"/>
                <a:ext cx="914400" cy="914400"/>
              </a:xfrm>
              <a:prstGeom prst="rect">
                <a:avLst/>
              </a:prstGeom>
            </p:spPr>
          </p:pic>
          <p:pic>
            <p:nvPicPr>
              <p:cNvPr id="41" name="Graphic 40" descr="Arrow: Slight curve with solid fill">
                <a:extLst>
                  <a:ext uri="{FF2B5EF4-FFF2-40B4-BE49-F238E27FC236}">
                    <a16:creationId xmlns:a16="http://schemas.microsoft.com/office/drawing/2014/main" id="{8DC5FF42-836A-47A7-71B6-98A2AC66A7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41905">
                <a:off x="-2316187" y="2704405"/>
                <a:ext cx="672593" cy="672595"/>
              </a:xfrm>
              <a:prstGeom prst="rect">
                <a:avLst/>
              </a:prstGeom>
            </p:spPr>
          </p:pic>
          <p:pic>
            <p:nvPicPr>
              <p:cNvPr id="42" name="Graphic 41" descr="Arrow: Slight curve with solid fill">
                <a:extLst>
                  <a:ext uri="{FF2B5EF4-FFF2-40B4-BE49-F238E27FC236}">
                    <a16:creationId xmlns:a16="http://schemas.microsoft.com/office/drawing/2014/main" id="{2EEA8F88-9686-33C0-05B8-ED1897E764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2741944">
                <a:off x="-1801156" y="1961967"/>
                <a:ext cx="672593" cy="672593"/>
              </a:xfrm>
              <a:prstGeom prst="rect">
                <a:avLst/>
              </a:prstGeom>
            </p:spPr>
          </p:pic>
        </p:grpSp>
      </p:grpSp>
      <p:sp>
        <p:nvSpPr>
          <p:cNvPr id="50" name="Rectangle: Rounded Corners 49">
            <a:extLst>
              <a:ext uri="{FF2B5EF4-FFF2-40B4-BE49-F238E27FC236}">
                <a16:creationId xmlns:a16="http://schemas.microsoft.com/office/drawing/2014/main" id="{CFC00BD2-D848-D490-212B-40964D3C0649}"/>
              </a:ext>
            </a:extLst>
          </p:cNvPr>
          <p:cNvSpPr/>
          <p:nvPr/>
        </p:nvSpPr>
        <p:spPr>
          <a:xfrm>
            <a:off x="6393544" y="3731643"/>
            <a:ext cx="2418056"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2A792921-D700-BFC9-8F55-0C4C4F6C060B}"/>
              </a:ext>
            </a:extLst>
          </p:cNvPr>
          <p:cNvSpPr/>
          <p:nvPr/>
        </p:nvSpPr>
        <p:spPr>
          <a:xfrm>
            <a:off x="9439894" y="3731643"/>
            <a:ext cx="2418056"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FCF7D4B0-D18C-5D04-D71F-41C063666AB2}"/>
              </a:ext>
            </a:extLst>
          </p:cNvPr>
          <p:cNvGrpSpPr/>
          <p:nvPr/>
        </p:nvGrpSpPr>
        <p:grpSpPr>
          <a:xfrm>
            <a:off x="7091717" y="3408596"/>
            <a:ext cx="1035669" cy="838200"/>
            <a:chOff x="-2016772" y="640446"/>
            <a:chExt cx="1035669" cy="838200"/>
          </a:xfrm>
        </p:grpSpPr>
        <p:sp>
          <p:nvSpPr>
            <p:cNvPr id="57" name="Rectangle: Rounded Corners 56">
              <a:extLst>
                <a:ext uri="{FF2B5EF4-FFF2-40B4-BE49-F238E27FC236}">
                  <a16:creationId xmlns:a16="http://schemas.microsoft.com/office/drawing/2014/main" id="{4F956F9F-6119-96CB-29A4-EE11382BFED6}"/>
                </a:ext>
              </a:extLst>
            </p:cNvPr>
            <p:cNvSpPr/>
            <p:nvPr/>
          </p:nvSpPr>
          <p:spPr>
            <a:xfrm>
              <a:off x="-2016772" y="640446"/>
              <a:ext cx="1035669"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Checklist with solid fill">
              <a:extLst>
                <a:ext uri="{FF2B5EF4-FFF2-40B4-BE49-F238E27FC236}">
                  <a16:creationId xmlns:a16="http://schemas.microsoft.com/office/drawing/2014/main" id="{C0F9D575-13AE-D714-0768-2624C57CE7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76788" y="681696"/>
              <a:ext cx="755699" cy="755699"/>
            </a:xfrm>
            <a:prstGeom prst="rect">
              <a:avLst/>
            </a:prstGeom>
          </p:spPr>
        </p:pic>
      </p:grpSp>
      <p:grpSp>
        <p:nvGrpSpPr>
          <p:cNvPr id="63" name="Group 62">
            <a:extLst>
              <a:ext uri="{FF2B5EF4-FFF2-40B4-BE49-F238E27FC236}">
                <a16:creationId xmlns:a16="http://schemas.microsoft.com/office/drawing/2014/main" id="{3C1EAD24-363F-B4B8-2151-54C3E9F0A433}"/>
              </a:ext>
            </a:extLst>
          </p:cNvPr>
          <p:cNvGrpSpPr/>
          <p:nvPr/>
        </p:nvGrpSpPr>
        <p:grpSpPr>
          <a:xfrm>
            <a:off x="10143478" y="3408596"/>
            <a:ext cx="1035669" cy="838200"/>
            <a:chOff x="-1746436" y="2149502"/>
            <a:chExt cx="1035669" cy="838200"/>
          </a:xfrm>
        </p:grpSpPr>
        <p:sp>
          <p:nvSpPr>
            <p:cNvPr id="61" name="Rectangle: Rounded Corners 60">
              <a:extLst>
                <a:ext uri="{FF2B5EF4-FFF2-40B4-BE49-F238E27FC236}">
                  <a16:creationId xmlns:a16="http://schemas.microsoft.com/office/drawing/2014/main" id="{61B3F4BA-4126-E9E8-163D-D05184CD5D5A}"/>
                </a:ext>
              </a:extLst>
            </p:cNvPr>
            <p:cNvSpPr/>
            <p:nvPr/>
          </p:nvSpPr>
          <p:spPr>
            <a:xfrm>
              <a:off x="-1746436" y="2149502"/>
              <a:ext cx="1035669"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Open hand with plant with solid fill">
              <a:extLst>
                <a:ext uri="{FF2B5EF4-FFF2-40B4-BE49-F238E27FC236}">
                  <a16:creationId xmlns:a16="http://schemas.microsoft.com/office/drawing/2014/main" id="{8839E096-65C0-D472-4ED7-DF6A96A716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47702" y="2149502"/>
              <a:ext cx="838200" cy="838200"/>
            </a:xfrm>
            <a:prstGeom prst="rect">
              <a:avLst/>
            </a:prstGeom>
          </p:spPr>
        </p:pic>
      </p:grpSp>
    </p:spTree>
    <p:extLst>
      <p:ext uri="{BB962C8B-B14F-4D97-AF65-F5344CB8AC3E}">
        <p14:creationId xmlns:p14="http://schemas.microsoft.com/office/powerpoint/2010/main" val="214383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872BA0-AB57-D4D1-CBF2-1901188EF723}"/>
              </a:ext>
            </a:extLst>
          </p:cNvPr>
          <p:cNvPicPr>
            <a:picLocks noChangeAspect="1"/>
          </p:cNvPicPr>
          <p:nvPr/>
        </p:nvPicPr>
        <p:blipFill rotWithShape="1">
          <a:blip r:embed="rId3">
            <a:extLst>
              <a:ext uri="{28A0092B-C50C-407E-A947-70E740481C1C}">
                <a14:useLocalDpi xmlns:a14="http://schemas.microsoft.com/office/drawing/2010/main" val="0"/>
              </a:ext>
            </a:extLst>
          </a:blip>
          <a:srcRect l="1" t="5557" r="-132" b="13546"/>
          <a:stretch/>
        </p:blipFill>
        <p:spPr>
          <a:xfrm flipH="1">
            <a:off x="2230846" y="713059"/>
            <a:ext cx="7944840" cy="3603882"/>
          </a:xfrm>
          <a:prstGeom prst="rect">
            <a:avLst/>
          </a:prstGeom>
        </p:spPr>
      </p:pic>
      <p:pic>
        <p:nvPicPr>
          <p:cNvPr id="2" name="Picture 1">
            <a:extLst>
              <a:ext uri="{FF2B5EF4-FFF2-40B4-BE49-F238E27FC236}">
                <a16:creationId xmlns:a16="http://schemas.microsoft.com/office/drawing/2014/main" id="{A2C82609-9E32-BCD5-84A5-AB6E3171995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23160" y="4316941"/>
            <a:ext cx="5283891" cy="1119765"/>
          </a:xfrm>
          <a:prstGeom prst="rect">
            <a:avLst/>
          </a:prstGeom>
        </p:spPr>
      </p:pic>
      <p:sp>
        <p:nvSpPr>
          <p:cNvPr id="3" name="Content Placeholder 2">
            <a:extLst>
              <a:ext uri="{FF2B5EF4-FFF2-40B4-BE49-F238E27FC236}">
                <a16:creationId xmlns:a16="http://schemas.microsoft.com/office/drawing/2014/main" id="{D788684B-824D-FC7B-868A-C1F1B58EFDBC}"/>
              </a:ext>
            </a:extLst>
          </p:cNvPr>
          <p:cNvSpPr>
            <a:spLocks noGrp="1"/>
          </p:cNvSpPr>
          <p:nvPr>
            <p:ph type="body" sz="quarter" idx="13"/>
          </p:nvPr>
        </p:nvSpPr>
        <p:spPr>
          <a:xfrm>
            <a:off x="2723160" y="5539409"/>
            <a:ext cx="7944841" cy="1345095"/>
          </a:xfrm>
        </p:spPr>
        <p:txBody>
          <a:bodyPr vert="horz" lIns="68580" tIns="34290" rIns="68580" bIns="34290" rtlCol="0" anchor="t">
            <a:noAutofit/>
          </a:bodyPr>
          <a:lstStyle/>
          <a:p>
            <a:r>
              <a:rPr lang="en-US" sz="3600" dirty="0">
                <a:solidFill>
                  <a:srgbClr val="1D345D"/>
                </a:solidFill>
                <a:latin typeface="+mj-lt"/>
                <a:cs typeface="Arial" panose="020B0604020202020204" pitchFamily="34" charset="0"/>
              </a:rPr>
              <a:t>Connecting you to your best </a:t>
            </a:r>
            <a:r>
              <a:rPr lang="en-US" sz="3600" dirty="0" err="1">
                <a:solidFill>
                  <a:srgbClr val="1D345D"/>
                </a:solidFill>
                <a:latin typeface="+mj-lt"/>
                <a:cs typeface="Arial" panose="020B0604020202020204" pitchFamily="34" charset="0"/>
              </a:rPr>
              <a:t>MilLife</a:t>
            </a:r>
            <a:endParaRPr lang="en-US" sz="3600" dirty="0">
              <a:solidFill>
                <a:srgbClr val="1D345D"/>
              </a:solidFill>
              <a:latin typeface="+mj-lt"/>
              <a:ea typeface="+mn-lt"/>
              <a:cs typeface="Arial" panose="020B0604020202020204" pitchFamily="34" charset="0"/>
            </a:endParaRPr>
          </a:p>
        </p:txBody>
      </p:sp>
      <p:pic>
        <p:nvPicPr>
          <p:cNvPr id="5" name="Picture 4">
            <a:extLst>
              <a:ext uri="{FF2B5EF4-FFF2-40B4-BE49-F238E27FC236}">
                <a16:creationId xmlns:a16="http://schemas.microsoft.com/office/drawing/2014/main" id="{6DFAB623-8372-3877-5985-68B410EFD777}"/>
              </a:ext>
            </a:extLst>
          </p:cNvPr>
          <p:cNvPicPr>
            <a:picLocks noChangeAspect="1"/>
          </p:cNvPicPr>
          <p:nvPr/>
        </p:nvPicPr>
        <p:blipFill rotWithShape="1">
          <a:blip r:embed="rId5">
            <a:extLst>
              <a:ext uri="{28A0092B-C50C-407E-A947-70E740481C1C}">
                <a14:useLocalDpi xmlns:a14="http://schemas.microsoft.com/office/drawing/2010/main" val="0"/>
              </a:ext>
            </a:extLst>
          </a:blip>
          <a:srcRect l="9" t="94281" r="481" b="-661"/>
          <a:stretch/>
        </p:blipFill>
        <p:spPr>
          <a:xfrm>
            <a:off x="0" y="6367944"/>
            <a:ext cx="12192000" cy="516560"/>
          </a:xfrm>
          <a:prstGeom prst="rect">
            <a:avLst/>
          </a:prstGeom>
        </p:spPr>
      </p:pic>
      <p:cxnSp>
        <p:nvCxnSpPr>
          <p:cNvPr id="6" name="Straight Connector 5">
            <a:extLst>
              <a:ext uri="{FF2B5EF4-FFF2-40B4-BE49-F238E27FC236}">
                <a16:creationId xmlns:a16="http://schemas.microsoft.com/office/drawing/2014/main" id="{C9E9B48E-697D-6EE7-64B0-5404B8158230}"/>
              </a:ext>
            </a:extLst>
          </p:cNvPr>
          <p:cNvCxnSpPr>
            <a:cxnSpLocks/>
          </p:cNvCxnSpPr>
          <p:nvPr/>
        </p:nvCxnSpPr>
        <p:spPr>
          <a:xfrm>
            <a:off x="2738150" y="5523083"/>
            <a:ext cx="6930233" cy="0"/>
          </a:xfrm>
          <a:prstGeom prst="line">
            <a:avLst/>
          </a:prstGeom>
          <a:ln w="19050">
            <a:solidFill>
              <a:srgbClr val="1F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67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B01C-C7D3-45E1-B96E-BA5AEB476FCD}"/>
              </a:ext>
            </a:extLst>
          </p:cNvPr>
          <p:cNvSpPr>
            <a:spLocks noGrp="1"/>
          </p:cNvSpPr>
          <p:nvPr>
            <p:ph type="title"/>
          </p:nvPr>
        </p:nvSpPr>
        <p:spPr>
          <a:xfrm>
            <a:off x="1957881" y="704993"/>
            <a:ext cx="8279044" cy="923692"/>
          </a:xfrm>
        </p:spPr>
        <p:txBody>
          <a:bodyPr>
            <a:normAutofit/>
          </a:bodyPr>
          <a:lstStyle/>
          <a:p>
            <a:r>
              <a:rPr lang="en-US" dirty="0"/>
              <a:t>Comprehensive Range of Support</a:t>
            </a:r>
          </a:p>
        </p:txBody>
      </p:sp>
      <p:sp>
        <p:nvSpPr>
          <p:cNvPr id="4" name="Slide Number Placeholder 3">
            <a:extLst>
              <a:ext uri="{FF2B5EF4-FFF2-40B4-BE49-F238E27FC236}">
                <a16:creationId xmlns:a16="http://schemas.microsoft.com/office/drawing/2014/main" id="{270EFEB3-C1FB-4D48-BF06-424D2111EF45}"/>
              </a:ext>
            </a:extLst>
          </p:cNvPr>
          <p:cNvSpPr>
            <a:spLocks noGrp="1"/>
          </p:cNvSpPr>
          <p:nvPr>
            <p:ph type="sldNum" sz="quarter" idx="10"/>
          </p:nvPr>
        </p:nvSpPr>
        <p:spPr>
          <a:xfrm>
            <a:off x="10236926" y="6548247"/>
            <a:ext cx="345617" cy="393616"/>
          </a:xfrm>
        </p:spPr>
        <p:txBody>
          <a:bodyPr/>
          <a:lstStyle/>
          <a:p>
            <a:pPr defTabSz="457200">
              <a:defRPr/>
            </a:pPr>
            <a:fld id="{2D06A98E-9D45-4AC9-A0D5-10D89E137443}" type="slidenum">
              <a:rPr lang="en-US">
                <a:solidFill>
                  <a:prstClr val="white"/>
                </a:solidFill>
                <a:latin typeface="Calibri" panose="020F0502020204030204"/>
              </a:rPr>
              <a:pPr defTabSz="457200">
                <a:defRPr/>
              </a:pPr>
              <a:t>15</a:t>
            </a:fld>
            <a:endParaRPr lang="en-US" dirty="0">
              <a:solidFill>
                <a:prstClr val="white"/>
              </a:solidFill>
              <a:latin typeface="Calibri" panose="020F0502020204030204"/>
            </a:endParaRPr>
          </a:p>
        </p:txBody>
      </p:sp>
      <p:pic>
        <p:nvPicPr>
          <p:cNvPr id="5" name="Picture 7" descr="Military One Source offers a wide range of individualized consultations, coaching and counseling for many aspects of Military Life. This infographic shows 15 categories of support that are provided. The 15 ares are:&#10;Confidential Non-Medical Counseling&#10;Spouse Education and Career Opportunities&#10;Health and Wellness Coaching&#10;Wounded Warrior and Caregivers&#10;Education&#10;New MilParent&#10;Adoption&#10;Document Translation &amp;#38; Language Interpretation&#10;Peer-to-Peer Support&#10;Special Needs&#10;Spouse Relocation and Transition&#10;Elder Care&#10;Building Healthy Relationships&#10;Transitioning Veterans&#10;Financial and Tax Consultation">
            <a:extLst>
              <a:ext uri="{FF2B5EF4-FFF2-40B4-BE49-F238E27FC236}">
                <a16:creationId xmlns:a16="http://schemas.microsoft.com/office/drawing/2014/main" id="{3E0C0D58-1FDD-4E5D-B1DC-84E906D354B5}"/>
              </a:ext>
            </a:extLst>
          </p:cNvPr>
          <p:cNvPicPr>
            <a:picLocks noChangeAspect="1"/>
          </p:cNvPicPr>
          <p:nvPr/>
        </p:nvPicPr>
        <p:blipFill rotWithShape="1">
          <a:blip r:embed="rId3"/>
          <a:srcRect t="3680" r="-130" b="1760"/>
          <a:stretch/>
        </p:blipFill>
        <p:spPr>
          <a:xfrm>
            <a:off x="2871337" y="1650719"/>
            <a:ext cx="6449329" cy="4919562"/>
          </a:xfrm>
          <a:prstGeom prst="rect">
            <a:avLst/>
          </a:prstGeom>
        </p:spPr>
      </p:pic>
      <p:sp>
        <p:nvSpPr>
          <p:cNvPr id="6" name="Footer Placeholder 23">
            <a:extLst>
              <a:ext uri="{FF2B5EF4-FFF2-40B4-BE49-F238E27FC236}">
                <a16:creationId xmlns:a16="http://schemas.microsoft.com/office/drawing/2014/main" id="{4E15700C-227D-4B40-B94E-40968843CA53}"/>
              </a:ext>
            </a:extLst>
          </p:cNvPr>
          <p:cNvSpPr txBox="1">
            <a:spLocks/>
          </p:cNvSpPr>
          <p:nvPr/>
        </p:nvSpPr>
        <p:spPr>
          <a:xfrm>
            <a:off x="2871336" y="6548247"/>
            <a:ext cx="6449329" cy="39361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dirty="0">
                <a:solidFill>
                  <a:prstClr val="white"/>
                </a:solidFill>
                <a:latin typeface="Calibri" panose="020F0502020204030204"/>
                <a:ea typeface="Calibri" charset="0"/>
                <a:cs typeface="Calibri" charset="0"/>
              </a:rPr>
              <a:t>24/7/365 • www.MilitaryOneSource.mil  •  800-342-9647</a:t>
            </a:r>
          </a:p>
        </p:txBody>
      </p:sp>
    </p:spTree>
    <p:extLst>
      <p:ext uri="{BB962C8B-B14F-4D97-AF65-F5344CB8AC3E}">
        <p14:creationId xmlns:p14="http://schemas.microsoft.com/office/powerpoint/2010/main" val="54279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1ED60191-7627-B7DA-DF15-C88A795DA84D}"/>
              </a:ext>
            </a:extLst>
          </p:cNvPr>
          <p:cNvSpPr/>
          <p:nvPr/>
        </p:nvSpPr>
        <p:spPr>
          <a:xfrm>
            <a:off x="1633128" y="6134825"/>
            <a:ext cx="2898574" cy="371602"/>
          </a:xfrm>
          <a:prstGeom prst="round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Picture 1">
            <a:extLst>
              <a:ext uri="{FF2B5EF4-FFF2-40B4-BE49-F238E27FC236}">
                <a16:creationId xmlns:a16="http://schemas.microsoft.com/office/drawing/2014/main" id="{35D418C9-F99E-E909-BFFF-27AACC4BA805}"/>
              </a:ext>
            </a:extLst>
          </p:cNvPr>
          <p:cNvPicPr>
            <a:picLocks noChangeAspect="1"/>
          </p:cNvPicPr>
          <p:nvPr/>
        </p:nvPicPr>
        <p:blipFill rotWithShape="1">
          <a:blip r:embed="rId3">
            <a:extLst>
              <a:ext uri="{28A0092B-C50C-407E-A947-70E740481C1C}">
                <a14:useLocalDpi xmlns:a14="http://schemas.microsoft.com/office/drawing/2010/main" val="0"/>
              </a:ext>
            </a:extLst>
          </a:blip>
          <a:srcRect l="177" t="9752" r="-177" b="31400"/>
          <a:stretch/>
        </p:blipFill>
        <p:spPr>
          <a:xfrm>
            <a:off x="-10886" y="739671"/>
            <a:ext cx="12246429" cy="3596165"/>
          </a:xfrm>
          <a:prstGeom prst="rect">
            <a:avLst/>
          </a:prstGeom>
        </p:spPr>
      </p:pic>
      <p:sp>
        <p:nvSpPr>
          <p:cNvPr id="3" name="Content Placeholder 2">
            <a:extLst>
              <a:ext uri="{FF2B5EF4-FFF2-40B4-BE49-F238E27FC236}">
                <a16:creationId xmlns:a16="http://schemas.microsoft.com/office/drawing/2014/main" id="{E41AB3B2-8881-69A9-7852-43D5FFD80E3A}"/>
              </a:ext>
            </a:extLst>
          </p:cNvPr>
          <p:cNvSpPr>
            <a:spLocks noGrp="1"/>
          </p:cNvSpPr>
          <p:nvPr>
            <p:ph type="body" sz="quarter" idx="13"/>
          </p:nvPr>
        </p:nvSpPr>
        <p:spPr>
          <a:xfrm>
            <a:off x="1752601" y="2063680"/>
            <a:ext cx="4627563" cy="1655064"/>
          </a:xfrm>
        </p:spPr>
        <p:txBody>
          <a:bodyPr vert="horz" lIns="68580" tIns="34290" rIns="68580" bIns="34290" rtlCol="0" anchor="t">
            <a:normAutofit/>
          </a:bodyPr>
          <a:lstStyle/>
          <a:p>
            <a:br>
              <a:rPr lang="en-US" dirty="0">
                <a:cs typeface="Calibri"/>
              </a:rPr>
            </a:br>
            <a:endParaRPr lang="en-US" dirty="0"/>
          </a:p>
        </p:txBody>
      </p:sp>
      <p:sp>
        <p:nvSpPr>
          <p:cNvPr id="5" name="Content Placeholder 2">
            <a:extLst>
              <a:ext uri="{FF2B5EF4-FFF2-40B4-BE49-F238E27FC236}">
                <a16:creationId xmlns:a16="http://schemas.microsoft.com/office/drawing/2014/main" id="{6A25AC4B-D0BD-2F55-E4CD-8896411DA4FB}"/>
              </a:ext>
            </a:extLst>
          </p:cNvPr>
          <p:cNvSpPr txBox="1">
            <a:spLocks/>
          </p:cNvSpPr>
          <p:nvPr/>
        </p:nvSpPr>
        <p:spPr>
          <a:xfrm>
            <a:off x="1524001" y="4108862"/>
            <a:ext cx="9144000" cy="808004"/>
          </a:xfrm>
          <a:prstGeom prst="rect">
            <a:avLst/>
          </a:prstGeom>
        </p:spPr>
        <p:txBody>
          <a:bodyPr vert="horz" lIns="68580" tIns="34290" rIns="68580" bIns="3429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kern="1200" baseline="0">
                <a:solidFill>
                  <a:srgbClr val="1F355E"/>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r>
              <a:rPr lang="en-US" sz="2200" dirty="0">
                <a:solidFill>
                  <a:srgbClr val="D12A2F"/>
                </a:solidFill>
                <a:latin typeface="Arial"/>
                <a:ea typeface="+mn-lt"/>
                <a:cs typeface="Arial"/>
              </a:rPr>
            </a:br>
            <a:r>
              <a:rPr lang="en-US" sz="2200" dirty="0">
                <a:solidFill>
                  <a:srgbClr val="D12A2F"/>
                </a:solidFill>
                <a:latin typeface="Arial"/>
                <a:ea typeface="+mn-lt"/>
                <a:cs typeface="Arial"/>
              </a:rPr>
              <a:t>Access our support when, where and how it's convenient for you.</a:t>
            </a:r>
          </a:p>
        </p:txBody>
      </p:sp>
      <p:sp>
        <p:nvSpPr>
          <p:cNvPr id="7" name="TextBox 6">
            <a:hlinkClick r:id="rId4"/>
            <a:extLst>
              <a:ext uri="{FF2B5EF4-FFF2-40B4-BE49-F238E27FC236}">
                <a16:creationId xmlns:a16="http://schemas.microsoft.com/office/drawing/2014/main" id="{5E504DC0-E898-AFED-1277-58EA2BBFE281}"/>
              </a:ext>
            </a:extLst>
          </p:cNvPr>
          <p:cNvSpPr txBox="1"/>
          <p:nvPr/>
        </p:nvSpPr>
        <p:spPr>
          <a:xfrm>
            <a:off x="1565534" y="6134826"/>
            <a:ext cx="2625691" cy="353943"/>
          </a:xfrm>
          <a:prstGeom prst="rect">
            <a:avLst/>
          </a:prstGeom>
          <a:noFill/>
        </p:spPr>
        <p:txBody>
          <a:bodyPr wrap="square" rtlCol="0">
            <a:spAutoFit/>
          </a:bodyPr>
          <a:lstStyle/>
          <a:p>
            <a:pPr algn="ctr"/>
            <a:r>
              <a:rPr lang="en-US" sz="1700" b="1" dirty="0" err="1">
                <a:solidFill>
                  <a:prstClr val="white"/>
                </a:solidFill>
                <a:latin typeface="Arial" panose="020B0604020202020204" pitchFamily="34" charset="0"/>
                <a:ea typeface="+mn-lt"/>
                <a:cs typeface="Arial" panose="020B0604020202020204" pitchFamily="34" charset="0"/>
              </a:rPr>
              <a:t>MilitaryOneSource.mil</a:t>
            </a:r>
            <a:endParaRPr lang="en-US" sz="1700" b="1" dirty="0">
              <a:solidFill>
                <a:prstClr val="white"/>
              </a:solidFill>
              <a:latin typeface="Arial" panose="020B0604020202020204" pitchFamily="34" charset="0"/>
              <a:ea typeface="+mn-lt"/>
              <a:cs typeface="Arial" panose="020B0604020202020204" pitchFamily="34" charset="0"/>
            </a:endParaRPr>
          </a:p>
        </p:txBody>
      </p:sp>
      <p:sp>
        <p:nvSpPr>
          <p:cNvPr id="8" name="TextBox 7">
            <a:extLst>
              <a:ext uri="{FF2B5EF4-FFF2-40B4-BE49-F238E27FC236}">
                <a16:creationId xmlns:a16="http://schemas.microsoft.com/office/drawing/2014/main" id="{1E261B05-1079-F2DC-C04E-65849F1008AE}"/>
              </a:ext>
            </a:extLst>
          </p:cNvPr>
          <p:cNvSpPr txBox="1"/>
          <p:nvPr/>
        </p:nvSpPr>
        <p:spPr>
          <a:xfrm>
            <a:off x="2547203" y="4794555"/>
            <a:ext cx="2602058" cy="384721"/>
          </a:xfrm>
          <a:prstGeom prst="rect">
            <a:avLst/>
          </a:prstGeom>
          <a:noFill/>
        </p:spPr>
        <p:txBody>
          <a:bodyPr wrap="square" rtlCol="0">
            <a:spAutoFit/>
          </a:bodyPr>
          <a:lstStyle/>
          <a:p>
            <a:r>
              <a:rPr lang="en-US" sz="1900" b="1" dirty="0">
                <a:solidFill>
                  <a:srgbClr val="1F355E"/>
                </a:solidFill>
                <a:latin typeface="Arial" panose="020B0604020202020204" pitchFamily="34" charset="0"/>
                <a:ea typeface="+mn-lt"/>
                <a:cs typeface="Arial" panose="020B0604020202020204" pitchFamily="34" charset="0"/>
              </a:rPr>
              <a:t>Call 800-342-9647 </a:t>
            </a:r>
          </a:p>
        </p:txBody>
      </p:sp>
      <p:sp>
        <p:nvSpPr>
          <p:cNvPr id="9" name="TextBox 8">
            <a:extLst>
              <a:ext uri="{FF2B5EF4-FFF2-40B4-BE49-F238E27FC236}">
                <a16:creationId xmlns:a16="http://schemas.microsoft.com/office/drawing/2014/main" id="{CAC3C127-DD99-7897-CE6A-1FF5F0AF25B9}"/>
              </a:ext>
            </a:extLst>
          </p:cNvPr>
          <p:cNvSpPr txBox="1"/>
          <p:nvPr/>
        </p:nvSpPr>
        <p:spPr>
          <a:xfrm>
            <a:off x="4647933" y="4794555"/>
            <a:ext cx="1879599" cy="384721"/>
          </a:xfrm>
          <a:prstGeom prst="rect">
            <a:avLst/>
          </a:prstGeom>
          <a:noFill/>
        </p:spPr>
        <p:txBody>
          <a:bodyPr wrap="square" rtlCol="0">
            <a:spAutoFit/>
          </a:bodyPr>
          <a:lstStyle/>
          <a:p>
            <a:pPr algn="ctr"/>
            <a:r>
              <a:rPr lang="en-US" sz="1900" b="1">
                <a:solidFill>
                  <a:srgbClr val="1F355E"/>
                </a:solidFill>
                <a:latin typeface="Arial" panose="020B0604020202020204" pitchFamily="34" charset="0"/>
                <a:ea typeface="+mn-lt"/>
                <a:cs typeface="Arial" panose="020B0604020202020204" pitchFamily="34" charset="0"/>
              </a:rPr>
              <a:t>Live Chat</a:t>
            </a:r>
            <a:endParaRPr lang="en-US" sz="1900" b="1">
              <a:solidFill>
                <a:srgbClr val="1F355E"/>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83E4C60-0056-565C-C1FE-90765AA2A652}"/>
              </a:ext>
            </a:extLst>
          </p:cNvPr>
          <p:cNvCxnSpPr>
            <a:cxnSpLocks/>
          </p:cNvCxnSpPr>
          <p:nvPr/>
        </p:nvCxnSpPr>
        <p:spPr>
          <a:xfrm flipV="1">
            <a:off x="4856880" y="4779863"/>
            <a:ext cx="0" cy="399413"/>
          </a:xfrm>
          <a:prstGeom prst="line">
            <a:avLst/>
          </a:prstGeom>
          <a:ln w="19050">
            <a:solidFill>
              <a:srgbClr val="1F355E"/>
            </a:solidFill>
          </a:ln>
        </p:spPr>
        <p:style>
          <a:lnRef idx="1">
            <a:schemeClr val="accent1"/>
          </a:lnRef>
          <a:fillRef idx="0">
            <a:schemeClr val="accent1"/>
          </a:fillRef>
          <a:effectRef idx="0">
            <a:schemeClr val="accent1"/>
          </a:effectRef>
          <a:fontRef idx="minor">
            <a:schemeClr val="tx1"/>
          </a:fontRef>
        </p:style>
      </p:cxnSp>
      <p:sp>
        <p:nvSpPr>
          <p:cNvPr id="11" name="TextBox 10">
            <a:hlinkClick r:id="rId5"/>
            <a:extLst>
              <a:ext uri="{FF2B5EF4-FFF2-40B4-BE49-F238E27FC236}">
                <a16:creationId xmlns:a16="http://schemas.microsoft.com/office/drawing/2014/main" id="{6F40C833-6403-F633-AA53-C0DD66C92F5D}"/>
              </a:ext>
            </a:extLst>
          </p:cNvPr>
          <p:cNvSpPr txBox="1"/>
          <p:nvPr/>
        </p:nvSpPr>
        <p:spPr>
          <a:xfrm>
            <a:off x="6477457" y="4794555"/>
            <a:ext cx="3583520" cy="374461"/>
          </a:xfrm>
          <a:prstGeom prst="rect">
            <a:avLst/>
          </a:prstGeom>
          <a:noFill/>
        </p:spPr>
        <p:txBody>
          <a:bodyPr wrap="square" rtlCol="0">
            <a:spAutoFit/>
          </a:bodyPr>
          <a:lstStyle/>
          <a:p>
            <a:pPr>
              <a:lnSpc>
                <a:spcPts val="2200"/>
              </a:lnSpc>
            </a:pPr>
            <a:r>
              <a:rPr lang="en-US" sz="1900" b="1" dirty="0">
                <a:solidFill>
                  <a:srgbClr val="1F355E"/>
                </a:solidFill>
                <a:latin typeface="Arial" panose="020B0604020202020204" pitchFamily="34" charset="0"/>
                <a:ea typeface="+mn-lt"/>
                <a:cs typeface="Arial" panose="020B0604020202020204" pitchFamily="34" charset="0"/>
              </a:rPr>
              <a:t>My Military OneSource App</a:t>
            </a:r>
          </a:p>
        </p:txBody>
      </p:sp>
      <p:cxnSp>
        <p:nvCxnSpPr>
          <p:cNvPr id="12" name="Straight Connector 11">
            <a:extLst>
              <a:ext uri="{FF2B5EF4-FFF2-40B4-BE49-F238E27FC236}">
                <a16:creationId xmlns:a16="http://schemas.microsoft.com/office/drawing/2014/main" id="{E37CC67F-0FB5-2466-5AB7-D57C52F268A8}"/>
              </a:ext>
            </a:extLst>
          </p:cNvPr>
          <p:cNvCxnSpPr>
            <a:cxnSpLocks/>
          </p:cNvCxnSpPr>
          <p:nvPr/>
        </p:nvCxnSpPr>
        <p:spPr>
          <a:xfrm flipV="1">
            <a:off x="6337526" y="4779863"/>
            <a:ext cx="0" cy="399413"/>
          </a:xfrm>
          <a:prstGeom prst="line">
            <a:avLst/>
          </a:prstGeom>
          <a:ln w="19050">
            <a:solidFill>
              <a:srgbClr val="1F355E"/>
            </a:solidFill>
          </a:ln>
        </p:spPr>
        <p:style>
          <a:lnRef idx="1">
            <a:schemeClr val="accent1"/>
          </a:lnRef>
          <a:fillRef idx="0">
            <a:schemeClr val="accent1"/>
          </a:fillRef>
          <a:effectRef idx="0">
            <a:schemeClr val="accent1"/>
          </a:effectRef>
          <a:fontRef idx="minor">
            <a:schemeClr val="tx1"/>
          </a:fontRef>
        </p:style>
      </p:cxnSp>
      <p:pic>
        <p:nvPicPr>
          <p:cNvPr id="4" name="Picture 3" descr="Qr code&#10;&#10;Description automatically generated">
            <a:extLst>
              <a:ext uri="{FF2B5EF4-FFF2-40B4-BE49-F238E27FC236}">
                <a16:creationId xmlns:a16="http://schemas.microsoft.com/office/drawing/2014/main" id="{CDB24343-B5A0-534B-7126-5E3EC08FFCBE}"/>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r="2139"/>
          <a:stretch/>
        </p:blipFill>
        <p:spPr>
          <a:xfrm>
            <a:off x="4647933" y="5306984"/>
            <a:ext cx="1248821" cy="1230455"/>
          </a:xfrm>
          <a:prstGeom prst="rect">
            <a:avLst/>
          </a:prstGeom>
          <a:ln w="73025">
            <a:solidFill>
              <a:schemeClr val="tx1">
                <a:lumMod val="75000"/>
                <a:lumOff val="25000"/>
              </a:schemeClr>
            </a:solidFill>
          </a:ln>
          <a:effectLst/>
        </p:spPr>
      </p:pic>
    </p:spTree>
    <p:extLst>
      <p:ext uri="{BB962C8B-B14F-4D97-AF65-F5344CB8AC3E}">
        <p14:creationId xmlns:p14="http://schemas.microsoft.com/office/powerpoint/2010/main" val="200006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ellow and blue symbols">
            <a:extLst>
              <a:ext uri="{FF2B5EF4-FFF2-40B4-BE49-F238E27FC236}">
                <a16:creationId xmlns:a16="http://schemas.microsoft.com/office/drawing/2014/main" id="{70CF3F80-4EDC-4B15-9B50-95EC84052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986" y="823210"/>
            <a:ext cx="6332025" cy="4845819"/>
          </a:xfrm>
          <a:prstGeom prst="rect">
            <a:avLst/>
          </a:prstGeom>
          <a:ln>
            <a:noFill/>
          </a:ln>
          <a:effectLst>
            <a:softEdge rad="112500"/>
          </a:effectLst>
        </p:spPr>
      </p:pic>
      <p:sp>
        <p:nvSpPr>
          <p:cNvPr id="3" name="Title 2">
            <a:extLst>
              <a:ext uri="{FF2B5EF4-FFF2-40B4-BE49-F238E27FC236}">
                <a16:creationId xmlns:a16="http://schemas.microsoft.com/office/drawing/2014/main" id="{DB85C838-87C0-45E0-9AE3-747101B79E37}"/>
              </a:ext>
            </a:extLst>
          </p:cNvPr>
          <p:cNvSpPr>
            <a:spLocks noGrp="1"/>
          </p:cNvSpPr>
          <p:nvPr>
            <p:ph type="title"/>
          </p:nvPr>
        </p:nvSpPr>
        <p:spPr>
          <a:xfrm>
            <a:off x="1320798" y="5791201"/>
            <a:ext cx="9550400" cy="838200"/>
          </a:xfrm>
        </p:spPr>
        <p:txBody>
          <a:bodyPr>
            <a:normAutofit/>
          </a:bodyPr>
          <a:lstStyle/>
          <a:p>
            <a:r>
              <a:rPr lang="en-US" sz="4800" dirty="0">
                <a:solidFill>
                  <a:srgbClr val="002A6E"/>
                </a:solidFill>
              </a:rPr>
              <a:t>Questions?</a:t>
            </a:r>
          </a:p>
        </p:txBody>
      </p:sp>
      <p:sp>
        <p:nvSpPr>
          <p:cNvPr id="4" name="Slide Number Placeholder 3">
            <a:extLst>
              <a:ext uri="{FF2B5EF4-FFF2-40B4-BE49-F238E27FC236}">
                <a16:creationId xmlns:a16="http://schemas.microsoft.com/office/drawing/2014/main" id="{D928E913-9820-4F1E-A117-948A2E7409F6}"/>
              </a:ext>
            </a:extLst>
          </p:cNvPr>
          <p:cNvSpPr>
            <a:spLocks noGrp="1"/>
          </p:cNvSpPr>
          <p:nvPr>
            <p:ph type="sldNum" sz="quarter" idx="12"/>
          </p:nvPr>
        </p:nvSpPr>
        <p:spPr/>
        <p:txBody>
          <a:bodyPr/>
          <a:lstStyle/>
          <a:p>
            <a:pPr>
              <a:defRPr/>
            </a:pPr>
            <a:fld id="{2866A3C2-01FD-480D-937A-1689A91DD280}" type="slidenum">
              <a:rPr lang="en-US" smtClean="0"/>
              <a:pPr>
                <a:defRPr/>
              </a:pPr>
              <a:t>17</a:t>
            </a:fld>
            <a:endParaRPr lang="en-US"/>
          </a:p>
        </p:txBody>
      </p:sp>
    </p:spTree>
    <p:extLst>
      <p:ext uri="{BB962C8B-B14F-4D97-AF65-F5344CB8AC3E}">
        <p14:creationId xmlns:p14="http://schemas.microsoft.com/office/powerpoint/2010/main" val="35766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C01CD-2505-4025-95B8-F6F52940442D}"/>
              </a:ext>
            </a:extLst>
          </p:cNvPr>
          <p:cNvSpPr>
            <a:spLocks noGrp="1"/>
          </p:cNvSpPr>
          <p:nvPr>
            <p:ph type="title"/>
          </p:nvPr>
        </p:nvSpPr>
        <p:spPr>
          <a:xfrm>
            <a:off x="1221563" y="794208"/>
            <a:ext cx="9550400" cy="838200"/>
          </a:xfrm>
        </p:spPr>
        <p:txBody>
          <a:bodyPr/>
          <a:lstStyle/>
          <a:p>
            <a:r>
              <a:rPr lang="en-US" sz="3200">
                <a:solidFill>
                  <a:schemeClr val="tx1"/>
                </a:solidFill>
                <a:cs typeface="Arial"/>
              </a:rPr>
              <a:t>CY 2021 </a:t>
            </a:r>
            <a:r>
              <a:rPr lang="en-US" sz="3200" b="0">
                <a:solidFill>
                  <a:schemeClr val="tx1"/>
                </a:solidFill>
                <a:cs typeface="Arial"/>
              </a:rPr>
              <a:t>| Service Member Key Data</a:t>
            </a:r>
            <a:endParaRPr lang="en-US" dirty="0"/>
          </a:p>
        </p:txBody>
      </p:sp>
      <p:sp>
        <p:nvSpPr>
          <p:cNvPr id="4" name="Slide Number Placeholder 3">
            <a:extLst>
              <a:ext uri="{FF2B5EF4-FFF2-40B4-BE49-F238E27FC236}">
                <a16:creationId xmlns:a16="http://schemas.microsoft.com/office/drawing/2014/main" id="{BF70285C-0A5B-4257-B9B6-C0C64EE6E4EF}"/>
              </a:ext>
            </a:extLst>
          </p:cNvPr>
          <p:cNvSpPr>
            <a:spLocks noGrp="1"/>
          </p:cNvSpPr>
          <p:nvPr>
            <p:ph type="sldNum" sz="quarter" idx="12"/>
          </p:nvPr>
        </p:nvSpPr>
        <p:spPr/>
        <p:txBody>
          <a:bodyPr/>
          <a:lstStyle/>
          <a:p>
            <a:pPr>
              <a:defRPr/>
            </a:pPr>
            <a:fld id="{2866A3C2-01FD-480D-937A-1689A91DD280}" type="slidenum">
              <a:rPr lang="en-US" smtClean="0"/>
              <a:pPr>
                <a:defRPr/>
              </a:pPr>
              <a:t>2</a:t>
            </a:fld>
            <a:endParaRPr lang="en-US"/>
          </a:p>
        </p:txBody>
      </p:sp>
      <p:sp>
        <p:nvSpPr>
          <p:cNvPr id="5" name="Line Callout 1 (Accent Bar) 14">
            <a:extLst>
              <a:ext uri="{FF2B5EF4-FFF2-40B4-BE49-F238E27FC236}">
                <a16:creationId xmlns:a16="http://schemas.microsoft.com/office/drawing/2014/main" id="{B9D484F0-AF4C-4921-96B9-23FC11EC671F}"/>
              </a:ext>
            </a:extLst>
          </p:cNvPr>
          <p:cNvSpPr/>
          <p:nvPr/>
        </p:nvSpPr>
        <p:spPr>
          <a:xfrm>
            <a:off x="5794744" y="1622015"/>
            <a:ext cx="5975894" cy="2586547"/>
          </a:xfrm>
          <a:prstGeom prst="accentCallout1">
            <a:avLst>
              <a:gd name="adj1" fmla="val 17233"/>
              <a:gd name="adj2" fmla="val -1666"/>
              <a:gd name="adj3" fmla="val 17430"/>
              <a:gd name="adj4" fmla="val -17907"/>
            </a:avLst>
          </a:prstGeom>
          <a:solidFill>
            <a:srgbClr val="F6DD8B"/>
          </a:solidFill>
          <a:ln>
            <a:solidFill>
              <a:srgbClr val="F6D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49863B3-875C-49B3-BEC1-BD3A6E7D939F}"/>
              </a:ext>
            </a:extLst>
          </p:cNvPr>
          <p:cNvGrpSpPr/>
          <p:nvPr/>
        </p:nvGrpSpPr>
        <p:grpSpPr>
          <a:xfrm>
            <a:off x="701683" y="1934062"/>
            <a:ext cx="3720800" cy="707886"/>
            <a:chOff x="630106" y="2663150"/>
            <a:chExt cx="3720800" cy="707886"/>
          </a:xfrm>
        </p:grpSpPr>
        <p:sp>
          <p:nvSpPr>
            <p:cNvPr id="7" name="TextBox 6">
              <a:extLst>
                <a:ext uri="{FF2B5EF4-FFF2-40B4-BE49-F238E27FC236}">
                  <a16:creationId xmlns:a16="http://schemas.microsoft.com/office/drawing/2014/main" id="{1257045B-B7E8-41FC-856A-4A2A25CFD9D9}"/>
                </a:ext>
              </a:extLst>
            </p:cNvPr>
            <p:cNvSpPr txBox="1"/>
            <p:nvPr/>
          </p:nvSpPr>
          <p:spPr>
            <a:xfrm>
              <a:off x="630106" y="2663150"/>
              <a:ext cx="1351886" cy="707886"/>
            </a:xfrm>
            <a:prstGeom prst="rect">
              <a:avLst/>
            </a:prstGeom>
            <a:noFill/>
          </p:spPr>
          <p:txBody>
            <a:bodyPr wrap="square" lIns="91440" tIns="45720" rIns="91440" bIns="45720" rtlCol="0" anchor="t">
              <a:spAutoFit/>
            </a:bodyPr>
            <a:lstStyle/>
            <a:p>
              <a:pPr algn="r">
                <a:defRPr/>
              </a:pPr>
              <a:r>
                <a:rPr lang="en-US" sz="4000" b="1">
                  <a:solidFill>
                    <a:srgbClr val="17406D"/>
                  </a:solidFill>
                  <a:cs typeface="Arial"/>
                </a:rPr>
                <a:t>24.3</a:t>
              </a:r>
              <a:endParaRPr lang="en-US" sz="4000" b="1">
                <a:solidFill>
                  <a:srgbClr val="17406D"/>
                </a:solidFill>
                <a:cs typeface="Arial" panose="020B0604020202020204" pitchFamily="34" charset="0"/>
              </a:endParaRPr>
            </a:p>
          </p:txBody>
        </p:sp>
        <p:sp>
          <p:nvSpPr>
            <p:cNvPr id="8" name="Rectangle 7">
              <a:extLst>
                <a:ext uri="{FF2B5EF4-FFF2-40B4-BE49-F238E27FC236}">
                  <a16:creationId xmlns:a16="http://schemas.microsoft.com/office/drawing/2014/main" id="{CC91CD2F-0022-4C91-8115-6D684C305680}"/>
                </a:ext>
              </a:extLst>
            </p:cNvPr>
            <p:cNvSpPr/>
            <p:nvPr/>
          </p:nvSpPr>
          <p:spPr>
            <a:xfrm>
              <a:off x="1906685" y="2800758"/>
              <a:ext cx="2444221" cy="477054"/>
            </a:xfrm>
            <a:prstGeom prst="rect">
              <a:avLst/>
            </a:prstGeom>
            <a:noFill/>
          </p:spPr>
          <p:txBody>
            <a:bodyPr wrap="square">
              <a:spAutoFit/>
            </a:bodyPr>
            <a:lstStyle/>
            <a:p>
              <a:pPr marL="0" lvl="1">
                <a:lnSpc>
                  <a:spcPts val="1500"/>
                </a:lnSpc>
                <a:buSzPct val="80000"/>
                <a:defRPr/>
              </a:pPr>
              <a:r>
                <a:rPr lang="en-US" sz="1200" b="1">
                  <a:solidFill>
                    <a:srgbClr val="17406D"/>
                  </a:solidFill>
                  <a:cs typeface="Arial" panose="020B0604020202020204" pitchFamily="34" charset="0"/>
                </a:rPr>
                <a:t>Active Component</a:t>
              </a:r>
            </a:p>
            <a:p>
              <a:pPr marL="0" lvl="1">
                <a:lnSpc>
                  <a:spcPts val="1500"/>
                </a:lnSpc>
                <a:buSzPct val="80000"/>
                <a:defRPr/>
              </a:pPr>
              <a:r>
                <a:rPr lang="en-US" sz="1200" b="0">
                  <a:solidFill>
                    <a:srgbClr val="17406D"/>
                  </a:solidFill>
                  <a:cs typeface="Arial" panose="020B0604020202020204" pitchFamily="34" charset="0"/>
                </a:rPr>
                <a:t>Service members</a:t>
              </a:r>
            </a:p>
          </p:txBody>
        </p:sp>
      </p:grpSp>
      <p:grpSp>
        <p:nvGrpSpPr>
          <p:cNvPr id="9" name="Group 8">
            <a:extLst>
              <a:ext uri="{FF2B5EF4-FFF2-40B4-BE49-F238E27FC236}">
                <a16:creationId xmlns:a16="http://schemas.microsoft.com/office/drawing/2014/main" id="{724E46E8-C32D-49A9-9EE2-0A9A01CD64C6}"/>
              </a:ext>
            </a:extLst>
          </p:cNvPr>
          <p:cNvGrpSpPr/>
          <p:nvPr/>
        </p:nvGrpSpPr>
        <p:grpSpPr>
          <a:xfrm>
            <a:off x="701283" y="2440092"/>
            <a:ext cx="3710141" cy="707886"/>
            <a:chOff x="629443" y="3487518"/>
            <a:chExt cx="3710141" cy="707886"/>
          </a:xfrm>
        </p:grpSpPr>
        <p:sp>
          <p:nvSpPr>
            <p:cNvPr id="10" name="TextBox 9">
              <a:extLst>
                <a:ext uri="{FF2B5EF4-FFF2-40B4-BE49-F238E27FC236}">
                  <a16:creationId xmlns:a16="http://schemas.microsoft.com/office/drawing/2014/main" id="{6E22F781-E480-42D2-B032-1DBE8F8EDB61}"/>
                </a:ext>
              </a:extLst>
            </p:cNvPr>
            <p:cNvSpPr txBox="1"/>
            <p:nvPr/>
          </p:nvSpPr>
          <p:spPr>
            <a:xfrm>
              <a:off x="629443" y="3487518"/>
              <a:ext cx="1297418" cy="707886"/>
            </a:xfrm>
            <a:prstGeom prst="rect">
              <a:avLst/>
            </a:prstGeom>
            <a:noFill/>
          </p:spPr>
          <p:txBody>
            <a:bodyPr wrap="square" rtlCol="0">
              <a:spAutoFit/>
            </a:bodyPr>
            <a:lstStyle/>
            <a:p>
              <a:pPr algn="r">
                <a:defRPr/>
              </a:pPr>
              <a:r>
                <a:rPr lang="en-US" sz="4000" b="1">
                  <a:solidFill>
                    <a:srgbClr val="17406D"/>
                  </a:solidFill>
                  <a:cs typeface="Arial" panose="020B0604020202020204" pitchFamily="34" charset="0"/>
                </a:rPr>
                <a:t>21.2</a:t>
              </a:r>
            </a:p>
          </p:txBody>
        </p:sp>
        <p:sp>
          <p:nvSpPr>
            <p:cNvPr id="11" name="Rectangle 10">
              <a:extLst>
                <a:ext uri="{FF2B5EF4-FFF2-40B4-BE49-F238E27FC236}">
                  <a16:creationId xmlns:a16="http://schemas.microsoft.com/office/drawing/2014/main" id="{CFDCF895-6BE5-4773-8D16-5D8D51B97B02}"/>
                </a:ext>
              </a:extLst>
            </p:cNvPr>
            <p:cNvSpPr/>
            <p:nvPr/>
          </p:nvSpPr>
          <p:spPr>
            <a:xfrm>
              <a:off x="1895363" y="3634148"/>
              <a:ext cx="2444221" cy="477054"/>
            </a:xfrm>
            <a:prstGeom prst="rect">
              <a:avLst/>
            </a:prstGeom>
            <a:noFill/>
          </p:spPr>
          <p:txBody>
            <a:bodyPr wrap="square">
              <a:spAutoFit/>
            </a:bodyPr>
            <a:lstStyle/>
            <a:p>
              <a:pPr marL="0" lvl="1">
                <a:lnSpc>
                  <a:spcPts val="1500"/>
                </a:lnSpc>
                <a:buSzPct val="80000"/>
                <a:defRPr/>
              </a:pPr>
              <a:r>
                <a:rPr lang="en-US" sz="1200" b="1">
                  <a:solidFill>
                    <a:srgbClr val="17406D"/>
                  </a:solidFill>
                  <a:cs typeface="Arial" panose="020B0604020202020204" pitchFamily="34" charset="0"/>
                </a:rPr>
                <a:t>Reserve</a:t>
              </a:r>
            </a:p>
            <a:p>
              <a:pPr marL="0" lvl="1">
                <a:lnSpc>
                  <a:spcPts val="1500"/>
                </a:lnSpc>
                <a:buSzPct val="80000"/>
                <a:defRPr/>
              </a:pPr>
              <a:r>
                <a:rPr lang="en-US" sz="1200" b="0">
                  <a:solidFill>
                    <a:srgbClr val="17406D"/>
                  </a:solidFill>
                  <a:cs typeface="Arial" panose="020B0604020202020204" pitchFamily="34" charset="0"/>
                </a:rPr>
                <a:t>Service members</a:t>
              </a:r>
            </a:p>
          </p:txBody>
        </p:sp>
      </p:grpSp>
      <p:grpSp>
        <p:nvGrpSpPr>
          <p:cNvPr id="12" name="Group 11">
            <a:extLst>
              <a:ext uri="{FF2B5EF4-FFF2-40B4-BE49-F238E27FC236}">
                <a16:creationId xmlns:a16="http://schemas.microsoft.com/office/drawing/2014/main" id="{452557D4-5195-4F37-8471-1EB47F0B584D}"/>
              </a:ext>
            </a:extLst>
          </p:cNvPr>
          <p:cNvGrpSpPr/>
          <p:nvPr/>
        </p:nvGrpSpPr>
        <p:grpSpPr>
          <a:xfrm>
            <a:off x="768308" y="3001347"/>
            <a:ext cx="3643116" cy="707886"/>
            <a:chOff x="696567" y="4226563"/>
            <a:chExt cx="3643116" cy="707886"/>
          </a:xfrm>
        </p:grpSpPr>
        <p:sp>
          <p:nvSpPr>
            <p:cNvPr id="13" name="TextBox 12">
              <a:extLst>
                <a:ext uri="{FF2B5EF4-FFF2-40B4-BE49-F238E27FC236}">
                  <a16:creationId xmlns:a16="http://schemas.microsoft.com/office/drawing/2014/main" id="{3C2D25E0-DACF-4184-B6EF-082D2CDDFB04}"/>
                </a:ext>
              </a:extLst>
            </p:cNvPr>
            <p:cNvSpPr txBox="1"/>
            <p:nvPr/>
          </p:nvSpPr>
          <p:spPr>
            <a:xfrm>
              <a:off x="696567" y="4226563"/>
              <a:ext cx="1285426" cy="707886"/>
            </a:xfrm>
            <a:prstGeom prst="rect">
              <a:avLst/>
            </a:prstGeom>
            <a:noFill/>
          </p:spPr>
          <p:txBody>
            <a:bodyPr wrap="square" lIns="91440" tIns="45720" rIns="91440" bIns="45720" rtlCol="0" anchor="t">
              <a:spAutoFit/>
            </a:bodyPr>
            <a:lstStyle/>
            <a:p>
              <a:pPr algn="r">
                <a:defRPr/>
              </a:pPr>
              <a:r>
                <a:rPr lang="en-US" sz="4000" b="1">
                  <a:solidFill>
                    <a:srgbClr val="17406D"/>
                  </a:solidFill>
                  <a:cs typeface="Arial"/>
                </a:rPr>
                <a:t>26.4</a:t>
              </a:r>
            </a:p>
          </p:txBody>
        </p:sp>
        <p:sp>
          <p:nvSpPr>
            <p:cNvPr id="14" name="Rectangle 13">
              <a:extLst>
                <a:ext uri="{FF2B5EF4-FFF2-40B4-BE49-F238E27FC236}">
                  <a16:creationId xmlns:a16="http://schemas.microsoft.com/office/drawing/2014/main" id="{8FD5B0B9-31B2-413A-AD35-B3583297A1B9}"/>
                </a:ext>
              </a:extLst>
            </p:cNvPr>
            <p:cNvSpPr/>
            <p:nvPr/>
          </p:nvSpPr>
          <p:spPr>
            <a:xfrm>
              <a:off x="1895462" y="4384715"/>
              <a:ext cx="2444221" cy="477054"/>
            </a:xfrm>
            <a:prstGeom prst="rect">
              <a:avLst/>
            </a:prstGeom>
            <a:noFill/>
          </p:spPr>
          <p:txBody>
            <a:bodyPr wrap="square">
              <a:spAutoFit/>
            </a:bodyPr>
            <a:lstStyle/>
            <a:p>
              <a:pPr marL="0" lvl="1">
                <a:lnSpc>
                  <a:spcPts val="1500"/>
                </a:lnSpc>
                <a:buSzPct val="80000"/>
                <a:defRPr/>
              </a:pPr>
              <a:r>
                <a:rPr lang="en-US" sz="1200" b="1">
                  <a:solidFill>
                    <a:srgbClr val="17406D"/>
                  </a:solidFill>
                  <a:cs typeface="Arial" panose="020B0604020202020204" pitchFamily="34" charset="0"/>
                </a:rPr>
                <a:t>National Guard</a:t>
              </a:r>
            </a:p>
            <a:p>
              <a:pPr marL="0" lvl="1">
                <a:lnSpc>
                  <a:spcPts val="1500"/>
                </a:lnSpc>
                <a:buSzPct val="80000"/>
                <a:defRPr/>
              </a:pPr>
              <a:r>
                <a:rPr lang="en-US" sz="1200" b="0">
                  <a:solidFill>
                    <a:srgbClr val="17406D"/>
                  </a:solidFill>
                  <a:cs typeface="Arial" panose="020B0604020202020204" pitchFamily="34" charset="0"/>
                </a:rPr>
                <a:t>Service members</a:t>
              </a:r>
            </a:p>
          </p:txBody>
        </p:sp>
      </p:grpSp>
      <p:grpSp>
        <p:nvGrpSpPr>
          <p:cNvPr id="15" name="Group 14">
            <a:extLst>
              <a:ext uri="{FF2B5EF4-FFF2-40B4-BE49-F238E27FC236}">
                <a16:creationId xmlns:a16="http://schemas.microsoft.com/office/drawing/2014/main" id="{C230462E-7A23-467C-976D-343CBD484D00}"/>
              </a:ext>
            </a:extLst>
          </p:cNvPr>
          <p:cNvGrpSpPr/>
          <p:nvPr/>
        </p:nvGrpSpPr>
        <p:grpSpPr>
          <a:xfrm>
            <a:off x="496062" y="4143242"/>
            <a:ext cx="3770022" cy="523220"/>
            <a:chOff x="480013" y="5419751"/>
            <a:chExt cx="3770022" cy="523220"/>
          </a:xfrm>
        </p:grpSpPr>
        <p:sp>
          <p:nvSpPr>
            <p:cNvPr id="16" name="Rectangle 15">
              <a:extLst>
                <a:ext uri="{FF2B5EF4-FFF2-40B4-BE49-F238E27FC236}">
                  <a16:creationId xmlns:a16="http://schemas.microsoft.com/office/drawing/2014/main" id="{6EBF92CC-3197-4A41-81B9-0470DC2E5C43}"/>
                </a:ext>
              </a:extLst>
            </p:cNvPr>
            <p:cNvSpPr/>
            <p:nvPr/>
          </p:nvSpPr>
          <p:spPr>
            <a:xfrm>
              <a:off x="1175791" y="5456286"/>
              <a:ext cx="3074244" cy="477054"/>
            </a:xfrm>
            <a:prstGeom prst="rect">
              <a:avLst/>
            </a:prstGeom>
            <a:noFill/>
          </p:spPr>
          <p:txBody>
            <a:bodyPr wrap="square" lIns="91440" tIns="45720" rIns="91440" bIns="45720" anchor="t">
              <a:spAutoFit/>
            </a:bodyPr>
            <a:lstStyle/>
            <a:p>
              <a:pPr marL="0" lvl="1">
                <a:lnSpc>
                  <a:spcPts val="1500"/>
                </a:lnSpc>
                <a:buSzPct val="80000"/>
                <a:defRPr/>
              </a:pPr>
              <a:r>
                <a:rPr lang="en-US" sz="1400" b="0">
                  <a:cs typeface="Arial"/>
                </a:rPr>
                <a:t>Service members died by suicide </a:t>
              </a:r>
              <a:endParaRPr lang="en-US" sz="1400" b="0">
                <a:cs typeface="Arial" panose="020B0604020202020204" pitchFamily="34" charset="0"/>
              </a:endParaRPr>
            </a:p>
            <a:p>
              <a:pPr marL="0" lvl="1">
                <a:lnSpc>
                  <a:spcPts val="1500"/>
                </a:lnSpc>
                <a:buSzPct val="80000"/>
                <a:defRPr/>
              </a:pPr>
              <a:r>
                <a:rPr lang="en-US" sz="1400" b="1">
                  <a:solidFill>
                    <a:srgbClr val="002A6E"/>
                  </a:solidFill>
                  <a:cs typeface="Arial"/>
                </a:rPr>
                <a:t>328</a:t>
              </a:r>
              <a:r>
                <a:rPr lang="en-US" sz="1400" b="0">
                  <a:solidFill>
                    <a:schemeClr val="tx1">
                      <a:lumMod val="50000"/>
                      <a:lumOff val="50000"/>
                    </a:schemeClr>
                  </a:solidFill>
                  <a:cs typeface="Arial"/>
                </a:rPr>
                <a:t> </a:t>
              </a:r>
              <a:r>
                <a:rPr lang="en-US" sz="1400" b="0">
                  <a:cs typeface="Arial"/>
                </a:rPr>
                <a:t>Active</a:t>
              </a:r>
              <a:r>
                <a:rPr lang="en-US" sz="1400" b="0">
                  <a:solidFill>
                    <a:schemeClr val="tx1">
                      <a:lumMod val="50000"/>
                      <a:lumOff val="50000"/>
                    </a:schemeClr>
                  </a:solidFill>
                  <a:cs typeface="Arial"/>
                </a:rPr>
                <a:t> | </a:t>
              </a:r>
              <a:r>
                <a:rPr lang="en-US" sz="1400" b="1">
                  <a:solidFill>
                    <a:srgbClr val="002A6E"/>
                  </a:solidFill>
                  <a:cs typeface="Arial"/>
                </a:rPr>
                <a:t>74</a:t>
              </a:r>
              <a:r>
                <a:rPr lang="en-US" sz="1400" b="0">
                  <a:solidFill>
                    <a:schemeClr val="tx1">
                      <a:lumMod val="50000"/>
                      <a:lumOff val="50000"/>
                    </a:schemeClr>
                  </a:solidFill>
                  <a:cs typeface="Arial"/>
                </a:rPr>
                <a:t> </a:t>
              </a:r>
              <a:r>
                <a:rPr lang="en-US" sz="1400" b="0">
                  <a:cs typeface="Arial"/>
                </a:rPr>
                <a:t>Reserve</a:t>
              </a:r>
              <a:r>
                <a:rPr lang="en-US" sz="1400" b="0">
                  <a:solidFill>
                    <a:schemeClr val="tx1">
                      <a:lumMod val="50000"/>
                      <a:lumOff val="50000"/>
                    </a:schemeClr>
                  </a:solidFill>
                  <a:cs typeface="Arial"/>
                </a:rPr>
                <a:t> | </a:t>
              </a:r>
              <a:r>
                <a:rPr lang="en-US" sz="1400" b="1">
                  <a:solidFill>
                    <a:srgbClr val="002A6E"/>
                  </a:solidFill>
                  <a:cs typeface="Arial"/>
                </a:rPr>
                <a:t>117</a:t>
              </a:r>
              <a:r>
                <a:rPr lang="en-US" sz="1400" b="0">
                  <a:solidFill>
                    <a:schemeClr val="tx1">
                      <a:lumMod val="50000"/>
                      <a:lumOff val="50000"/>
                    </a:schemeClr>
                  </a:solidFill>
                  <a:cs typeface="Arial"/>
                </a:rPr>
                <a:t> </a:t>
              </a:r>
              <a:r>
                <a:rPr lang="en-US" sz="1400" b="0">
                  <a:cs typeface="Arial"/>
                </a:rPr>
                <a:t>Guard</a:t>
              </a:r>
            </a:p>
          </p:txBody>
        </p:sp>
        <p:sp>
          <p:nvSpPr>
            <p:cNvPr id="17" name="TextBox 16">
              <a:extLst>
                <a:ext uri="{FF2B5EF4-FFF2-40B4-BE49-F238E27FC236}">
                  <a16:creationId xmlns:a16="http://schemas.microsoft.com/office/drawing/2014/main" id="{4DDCEB73-7162-40BA-990D-384428481FE0}"/>
                </a:ext>
              </a:extLst>
            </p:cNvPr>
            <p:cNvSpPr txBox="1"/>
            <p:nvPr/>
          </p:nvSpPr>
          <p:spPr>
            <a:xfrm>
              <a:off x="480013" y="5419751"/>
              <a:ext cx="896113" cy="523220"/>
            </a:xfrm>
            <a:prstGeom prst="rect">
              <a:avLst/>
            </a:prstGeom>
            <a:noFill/>
          </p:spPr>
          <p:txBody>
            <a:bodyPr wrap="square" lIns="91440" tIns="45720" rIns="91440" bIns="45720" rtlCol="0" anchor="t">
              <a:spAutoFit/>
            </a:bodyPr>
            <a:lstStyle/>
            <a:p>
              <a:pPr>
                <a:defRPr/>
              </a:pPr>
              <a:r>
                <a:rPr lang="en-US" sz="2800" b="1">
                  <a:solidFill>
                    <a:srgbClr val="002A6E"/>
                  </a:solidFill>
                  <a:cs typeface="Arial"/>
                </a:rPr>
                <a:t>519</a:t>
              </a:r>
            </a:p>
          </p:txBody>
        </p:sp>
      </p:grpSp>
      <p:pic>
        <p:nvPicPr>
          <p:cNvPr id="18" name="Picture 25">
            <a:extLst>
              <a:ext uri="{FF2B5EF4-FFF2-40B4-BE49-F238E27FC236}">
                <a16:creationId xmlns:a16="http://schemas.microsoft.com/office/drawing/2014/main" id="{827A37C3-6D9A-4973-844C-0229FF091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290" y="3076898"/>
            <a:ext cx="1160392" cy="873951"/>
          </a:xfrm>
          <a:prstGeom prst="rect">
            <a:avLst/>
          </a:prstGeom>
        </p:spPr>
      </p:pic>
      <p:sp>
        <p:nvSpPr>
          <p:cNvPr id="19" name="Rectangle 27">
            <a:extLst>
              <a:ext uri="{FF2B5EF4-FFF2-40B4-BE49-F238E27FC236}">
                <a16:creationId xmlns:a16="http://schemas.microsoft.com/office/drawing/2014/main" id="{7E89353F-6AAE-4AFB-8F8F-FF8375CB7074}"/>
              </a:ext>
            </a:extLst>
          </p:cNvPr>
          <p:cNvSpPr/>
          <p:nvPr/>
        </p:nvSpPr>
        <p:spPr>
          <a:xfrm>
            <a:off x="7219087" y="3237796"/>
            <a:ext cx="4303681" cy="784830"/>
          </a:xfrm>
          <a:prstGeom prst="rect">
            <a:avLst/>
          </a:prstGeom>
          <a:noFill/>
          <a:ln w="28575">
            <a:noFill/>
          </a:ln>
        </p:spPr>
        <p:txBody>
          <a:bodyPr wrap="square" lIns="91440" tIns="45720" rIns="91440" bIns="45720" anchor="t">
            <a:spAutoFit/>
          </a:bodyPr>
          <a:lstStyle/>
          <a:p>
            <a:pPr marL="0" lvl="1">
              <a:lnSpc>
                <a:spcPts val="1500"/>
              </a:lnSpc>
              <a:buSzPct val="80000"/>
              <a:defRPr/>
            </a:pPr>
            <a:r>
              <a:rPr lang="en-US" sz="1400" b="0">
                <a:solidFill>
                  <a:schemeClr val="tx1">
                    <a:lumMod val="75000"/>
                    <a:lumOff val="25000"/>
                  </a:schemeClr>
                </a:solidFill>
                <a:cs typeface="Arial"/>
              </a:rPr>
              <a:t>Since 2011, military suicide rates have been </a:t>
            </a:r>
            <a:r>
              <a:rPr lang="en-US" sz="1400" b="1">
                <a:solidFill>
                  <a:schemeClr val="tx1">
                    <a:lumMod val="75000"/>
                    <a:lumOff val="25000"/>
                  </a:schemeClr>
                </a:solidFill>
                <a:cs typeface="Arial"/>
              </a:rPr>
              <a:t>similar to the U.S. population </a:t>
            </a:r>
            <a:r>
              <a:rPr lang="en-US" sz="1400" b="0">
                <a:solidFill>
                  <a:schemeClr val="tx1">
                    <a:lumMod val="75000"/>
                    <a:lumOff val="25000"/>
                  </a:schemeClr>
                </a:solidFill>
                <a:cs typeface="Arial"/>
              </a:rPr>
              <a:t>in most years </a:t>
            </a:r>
          </a:p>
          <a:p>
            <a:pPr marL="0" lvl="1">
              <a:lnSpc>
                <a:spcPts val="1200"/>
              </a:lnSpc>
              <a:buSzPct val="80000"/>
              <a:defRPr/>
            </a:pPr>
            <a:r>
              <a:rPr lang="en-US" sz="1200" b="0" i="1">
                <a:solidFill>
                  <a:srgbClr val="002A6E"/>
                </a:solidFill>
                <a:cs typeface="Arial"/>
              </a:rPr>
              <a:t>(Accounting for age &amp; sex differences since military is younger &amp; mostly male)</a:t>
            </a:r>
          </a:p>
        </p:txBody>
      </p:sp>
      <p:sp>
        <p:nvSpPr>
          <p:cNvPr id="20" name="Rectangle 30">
            <a:extLst>
              <a:ext uri="{FF2B5EF4-FFF2-40B4-BE49-F238E27FC236}">
                <a16:creationId xmlns:a16="http://schemas.microsoft.com/office/drawing/2014/main" id="{2ECA1AA2-5889-4323-B173-4AF60AEB8D7E}"/>
              </a:ext>
            </a:extLst>
          </p:cNvPr>
          <p:cNvSpPr/>
          <p:nvPr/>
        </p:nvSpPr>
        <p:spPr>
          <a:xfrm>
            <a:off x="7188682" y="1682192"/>
            <a:ext cx="4501831" cy="1131079"/>
          </a:xfrm>
          <a:prstGeom prst="rect">
            <a:avLst/>
          </a:prstGeom>
          <a:noFill/>
          <a:ln w="28575">
            <a:noFill/>
          </a:ln>
        </p:spPr>
        <p:txBody>
          <a:bodyPr wrap="square" lIns="91440" tIns="45720" rIns="91440" bIns="45720" anchor="t">
            <a:spAutoFit/>
          </a:bodyPr>
          <a:lstStyle/>
          <a:p>
            <a:pPr marL="0" lvl="1">
              <a:lnSpc>
                <a:spcPts val="1500"/>
              </a:lnSpc>
              <a:spcAft>
                <a:spcPts val="600"/>
              </a:spcAft>
              <a:buSzPct val="80000"/>
              <a:defRPr/>
            </a:pPr>
            <a:r>
              <a:rPr lang="en-US" sz="1400" b="0" dirty="0">
                <a:solidFill>
                  <a:schemeClr val="tx1">
                    <a:lumMod val="75000"/>
                    <a:lumOff val="25000"/>
                  </a:schemeClr>
                </a:solidFill>
                <a:cs typeface="Arial"/>
              </a:rPr>
              <a:t>Active Component suicide rates </a:t>
            </a:r>
            <a:r>
              <a:rPr lang="en-US" sz="1400" b="1" dirty="0">
                <a:solidFill>
                  <a:schemeClr val="tx1">
                    <a:lumMod val="75000"/>
                    <a:lumOff val="25000"/>
                  </a:schemeClr>
                </a:solidFill>
                <a:cs typeface="Arial"/>
              </a:rPr>
              <a:t>gradually increased </a:t>
            </a:r>
            <a:r>
              <a:rPr lang="en-US" sz="1400" b="0" dirty="0">
                <a:solidFill>
                  <a:schemeClr val="tx1">
                    <a:lumMod val="75000"/>
                    <a:lumOff val="25000"/>
                  </a:schemeClr>
                </a:solidFill>
                <a:cs typeface="Arial"/>
              </a:rPr>
              <a:t>since 2011 despite significant prevention work, although 2021 suicide rates were lower than 2020</a:t>
            </a:r>
            <a:endParaRPr lang="en-US" sz="1400" dirty="0">
              <a:solidFill>
                <a:schemeClr val="tx1">
                  <a:lumMod val="75000"/>
                  <a:lumOff val="25000"/>
                </a:schemeClr>
              </a:solidFill>
              <a:cs typeface="Arial"/>
            </a:endParaRPr>
          </a:p>
          <a:p>
            <a:pPr marL="0" lvl="1">
              <a:lnSpc>
                <a:spcPts val="1500"/>
              </a:lnSpc>
              <a:buSzPct val="80000"/>
              <a:defRPr/>
            </a:pPr>
            <a:r>
              <a:rPr lang="en-US" sz="1400" b="0" dirty="0">
                <a:solidFill>
                  <a:schemeClr val="tx1">
                    <a:lumMod val="75000"/>
                    <a:lumOff val="25000"/>
                  </a:schemeClr>
                </a:solidFill>
                <a:cs typeface="Arial"/>
              </a:rPr>
              <a:t>Reserve &amp; Guard suicide rates fluctuate year-to-year but there is </a:t>
            </a:r>
            <a:r>
              <a:rPr lang="en-US" sz="1400" b="1" dirty="0">
                <a:solidFill>
                  <a:schemeClr val="tx1">
                    <a:lumMod val="75000"/>
                    <a:lumOff val="25000"/>
                  </a:schemeClr>
                </a:solidFill>
                <a:cs typeface="Arial"/>
              </a:rPr>
              <a:t>no increasing/decreasing trend</a:t>
            </a:r>
            <a:r>
              <a:rPr lang="en-US" sz="1400" dirty="0">
                <a:solidFill>
                  <a:schemeClr val="tx1">
                    <a:lumMod val="75000"/>
                    <a:lumOff val="25000"/>
                  </a:schemeClr>
                </a:solidFill>
                <a:cs typeface="Arial"/>
              </a:rPr>
              <a:t> </a:t>
            </a:r>
            <a:r>
              <a:rPr lang="en-US" sz="1400" b="0" dirty="0">
                <a:solidFill>
                  <a:schemeClr val="tx1">
                    <a:lumMod val="75000"/>
                    <a:lumOff val="25000"/>
                  </a:schemeClr>
                </a:solidFill>
                <a:cs typeface="Arial"/>
              </a:rPr>
              <a:t>2011-2021</a:t>
            </a:r>
          </a:p>
        </p:txBody>
      </p:sp>
      <p:pic>
        <p:nvPicPr>
          <p:cNvPr id="22" name="Picture 21">
            <a:extLst>
              <a:ext uri="{FF2B5EF4-FFF2-40B4-BE49-F238E27FC236}">
                <a16:creationId xmlns:a16="http://schemas.microsoft.com/office/drawing/2014/main" id="{C73963AD-D849-45B6-A85F-B8BA8310156A}"/>
              </a:ext>
            </a:extLst>
          </p:cNvPr>
          <p:cNvPicPr>
            <a:picLocks noChangeAspect="1"/>
          </p:cNvPicPr>
          <p:nvPr/>
        </p:nvPicPr>
        <p:blipFill>
          <a:blip r:embed="rId4"/>
          <a:stretch>
            <a:fillRect/>
          </a:stretch>
        </p:blipFill>
        <p:spPr>
          <a:xfrm>
            <a:off x="6096000" y="1857118"/>
            <a:ext cx="931539" cy="784830"/>
          </a:xfrm>
          <a:prstGeom prst="rect">
            <a:avLst/>
          </a:prstGeom>
        </p:spPr>
      </p:pic>
      <p:sp>
        <p:nvSpPr>
          <p:cNvPr id="23" name="Arrow: Up 22">
            <a:extLst>
              <a:ext uri="{FF2B5EF4-FFF2-40B4-BE49-F238E27FC236}">
                <a16:creationId xmlns:a16="http://schemas.microsoft.com/office/drawing/2014/main" id="{77A1AD7C-1D0A-4F68-B16B-4850BC4910D3}"/>
              </a:ext>
            </a:extLst>
          </p:cNvPr>
          <p:cNvSpPr/>
          <p:nvPr/>
        </p:nvSpPr>
        <p:spPr>
          <a:xfrm flipV="1">
            <a:off x="501487" y="2189012"/>
            <a:ext cx="126784" cy="214923"/>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Right 23">
            <a:extLst>
              <a:ext uri="{FF2B5EF4-FFF2-40B4-BE49-F238E27FC236}">
                <a16:creationId xmlns:a16="http://schemas.microsoft.com/office/drawing/2014/main" id="{AFF49E05-FFF3-41FC-BFFA-1E353AAB7D0E}"/>
              </a:ext>
            </a:extLst>
          </p:cNvPr>
          <p:cNvSpPr/>
          <p:nvPr/>
        </p:nvSpPr>
        <p:spPr>
          <a:xfrm>
            <a:off x="421362" y="2787837"/>
            <a:ext cx="268941" cy="126066"/>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Right 24">
            <a:extLst>
              <a:ext uri="{FF2B5EF4-FFF2-40B4-BE49-F238E27FC236}">
                <a16:creationId xmlns:a16="http://schemas.microsoft.com/office/drawing/2014/main" id="{577B7EB0-0FF4-4054-9E9D-71A61F198E01}"/>
              </a:ext>
            </a:extLst>
          </p:cNvPr>
          <p:cNvSpPr/>
          <p:nvPr/>
        </p:nvSpPr>
        <p:spPr>
          <a:xfrm>
            <a:off x="432742" y="3315773"/>
            <a:ext cx="268941" cy="126066"/>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8">
            <a:extLst>
              <a:ext uri="{FF2B5EF4-FFF2-40B4-BE49-F238E27FC236}">
                <a16:creationId xmlns:a16="http://schemas.microsoft.com/office/drawing/2014/main" id="{7489AD7F-DD10-4549-BC2E-1823549073C5}"/>
              </a:ext>
            </a:extLst>
          </p:cNvPr>
          <p:cNvSpPr/>
          <p:nvPr/>
        </p:nvSpPr>
        <p:spPr>
          <a:xfrm>
            <a:off x="2111127" y="4882358"/>
            <a:ext cx="2259572" cy="854336"/>
          </a:xfrm>
          <a:prstGeom prst="borderCallout2">
            <a:avLst/>
          </a:prstGeom>
          <a:noFill/>
          <a:ln w="28575">
            <a:noFill/>
          </a:ln>
        </p:spPr>
        <p:txBody>
          <a:bodyPr wrap="square">
            <a:spAutoFit/>
          </a:bodyPr>
          <a:lstStyle/>
          <a:p>
            <a:pPr marL="0" lvl="1">
              <a:lnSpc>
                <a:spcPts val="1500"/>
              </a:lnSpc>
              <a:buSzPct val="80000"/>
              <a:defRPr/>
            </a:pPr>
            <a:r>
              <a:rPr lang="en-US" sz="1400" b="0" dirty="0">
                <a:cs typeface="Arial" panose="020B0604020202020204" pitchFamily="34" charset="0"/>
              </a:rPr>
              <a:t>Most Service members that died by suicide are</a:t>
            </a:r>
            <a:r>
              <a:rPr lang="en-US" sz="1400" dirty="0">
                <a:cs typeface="Arial" panose="020B0604020202020204" pitchFamily="34" charset="0"/>
              </a:rPr>
              <a:t> </a:t>
            </a:r>
            <a:r>
              <a:rPr lang="en-US" sz="1400" b="1" dirty="0">
                <a:cs typeface="Arial" panose="020B0604020202020204" pitchFamily="34" charset="0"/>
              </a:rPr>
              <a:t>young, enlisted males 20-24</a:t>
            </a:r>
          </a:p>
          <a:p>
            <a:pPr marL="0" lvl="1">
              <a:lnSpc>
                <a:spcPts val="1500"/>
              </a:lnSpc>
              <a:buSzPct val="80000"/>
              <a:defRPr/>
            </a:pPr>
            <a:r>
              <a:rPr lang="en-US" sz="1200" b="0" dirty="0">
                <a:cs typeface="Arial" panose="020B0604020202020204" pitchFamily="34" charset="0"/>
              </a:rPr>
              <a:t>(consistent with prior years</a:t>
            </a:r>
            <a:r>
              <a:rPr lang="en-US" sz="1200" b="0" dirty="0">
                <a:solidFill>
                  <a:schemeClr val="bg1">
                    <a:lumMod val="50000"/>
                  </a:schemeClr>
                </a:solidFill>
                <a:cs typeface="Arial" panose="020B0604020202020204" pitchFamily="34" charset="0"/>
              </a:rPr>
              <a:t>)</a:t>
            </a:r>
          </a:p>
        </p:txBody>
      </p:sp>
      <p:pic>
        <p:nvPicPr>
          <p:cNvPr id="27" name="Picture 26">
            <a:extLst>
              <a:ext uri="{FF2B5EF4-FFF2-40B4-BE49-F238E27FC236}">
                <a16:creationId xmlns:a16="http://schemas.microsoft.com/office/drawing/2014/main" id="{39252307-3E7C-4A80-B26A-CC28D2EB85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062" y="4750664"/>
            <a:ext cx="1298618" cy="1313128"/>
          </a:xfrm>
          <a:prstGeom prst="borderCallout2">
            <a:avLst/>
          </a:prstGeom>
        </p:spPr>
      </p:pic>
      <p:sp>
        <p:nvSpPr>
          <p:cNvPr id="28" name="TextBox 27">
            <a:extLst>
              <a:ext uri="{FF2B5EF4-FFF2-40B4-BE49-F238E27FC236}">
                <a16:creationId xmlns:a16="http://schemas.microsoft.com/office/drawing/2014/main" id="{59C0E027-5DD5-4821-9D34-4E2A04589F5F}"/>
              </a:ext>
            </a:extLst>
          </p:cNvPr>
          <p:cNvSpPr txBox="1"/>
          <p:nvPr/>
        </p:nvSpPr>
        <p:spPr>
          <a:xfrm>
            <a:off x="7081100" y="4613989"/>
            <a:ext cx="3743325" cy="338554"/>
          </a:xfrm>
          <a:prstGeom prst="rect">
            <a:avLst/>
          </a:prstGeom>
          <a:noFill/>
        </p:spPr>
        <p:txBody>
          <a:bodyPr wrap="square" rtlCol="0">
            <a:spAutoFit/>
          </a:bodyPr>
          <a:lstStyle/>
          <a:p>
            <a:r>
              <a:rPr lang="en-US" sz="1600" b="1">
                <a:solidFill>
                  <a:schemeClr val="tx1">
                    <a:lumMod val="65000"/>
                    <a:lumOff val="35000"/>
                  </a:schemeClr>
                </a:solidFill>
              </a:rPr>
              <a:t>Most Common Method </a:t>
            </a:r>
            <a:r>
              <a:rPr lang="en-US" sz="1600" b="1">
                <a:solidFill>
                  <a:srgbClr val="17406D"/>
                </a:solidFill>
              </a:rPr>
              <a:t>| Firearm</a:t>
            </a:r>
          </a:p>
        </p:txBody>
      </p:sp>
      <p:grpSp>
        <p:nvGrpSpPr>
          <p:cNvPr id="29" name="Group 28">
            <a:extLst>
              <a:ext uri="{FF2B5EF4-FFF2-40B4-BE49-F238E27FC236}">
                <a16:creationId xmlns:a16="http://schemas.microsoft.com/office/drawing/2014/main" id="{E1997C84-CE47-4692-93EE-D9C245A654DD}"/>
              </a:ext>
            </a:extLst>
          </p:cNvPr>
          <p:cNvGrpSpPr/>
          <p:nvPr/>
        </p:nvGrpSpPr>
        <p:grpSpPr>
          <a:xfrm>
            <a:off x="6163974" y="5002737"/>
            <a:ext cx="5161725" cy="1290834"/>
            <a:chOff x="3918842" y="4719650"/>
            <a:chExt cx="5161725" cy="1290834"/>
          </a:xfrm>
        </p:grpSpPr>
        <p:pic>
          <p:nvPicPr>
            <p:cNvPr id="30" name="Picture 29">
              <a:extLst>
                <a:ext uri="{FF2B5EF4-FFF2-40B4-BE49-F238E27FC236}">
                  <a16:creationId xmlns:a16="http://schemas.microsoft.com/office/drawing/2014/main" id="{7BA0454A-BCB1-4CEE-B910-4A626BAE42F0}"/>
                </a:ext>
              </a:extLst>
            </p:cNvPr>
            <p:cNvPicPr>
              <a:picLocks noChangeAspect="1"/>
            </p:cNvPicPr>
            <p:nvPr/>
          </p:nvPicPr>
          <p:blipFill rotWithShape="1">
            <a:blip r:embed="rId6"/>
            <a:srcRect l="16034"/>
            <a:stretch/>
          </p:blipFill>
          <p:spPr>
            <a:xfrm>
              <a:off x="5433733" y="5059426"/>
              <a:ext cx="3573054" cy="951058"/>
            </a:xfrm>
            <a:prstGeom prst="rect">
              <a:avLst/>
            </a:prstGeom>
          </p:spPr>
        </p:pic>
        <p:cxnSp>
          <p:nvCxnSpPr>
            <p:cNvPr id="31" name="Straight Connector 30">
              <a:extLst>
                <a:ext uri="{FF2B5EF4-FFF2-40B4-BE49-F238E27FC236}">
                  <a16:creationId xmlns:a16="http://schemas.microsoft.com/office/drawing/2014/main" id="{89E62740-AC50-4313-8A47-E6A18F310FD8}"/>
                </a:ext>
              </a:extLst>
            </p:cNvPr>
            <p:cNvCxnSpPr/>
            <p:nvPr/>
          </p:nvCxnSpPr>
          <p:spPr>
            <a:xfrm flipV="1">
              <a:off x="4189921" y="4719650"/>
              <a:ext cx="4358387" cy="7000"/>
            </a:xfrm>
            <a:prstGeom prst="line">
              <a:avLst/>
            </a:prstGeom>
            <a:ln w="28575">
              <a:solidFill>
                <a:srgbClr val="FFCD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719DDCC-C46C-4D53-A1E4-FC5D08B7254A}"/>
                </a:ext>
              </a:extLst>
            </p:cNvPr>
            <p:cNvSpPr txBox="1"/>
            <p:nvPr/>
          </p:nvSpPr>
          <p:spPr>
            <a:xfrm>
              <a:off x="3918842" y="5051615"/>
              <a:ext cx="1602648" cy="938719"/>
            </a:xfrm>
            <a:prstGeom prst="rect">
              <a:avLst/>
            </a:prstGeom>
            <a:noFill/>
          </p:spPr>
          <p:txBody>
            <a:bodyPr wrap="square" rtlCol="0">
              <a:spAutoFit/>
            </a:bodyPr>
            <a:lstStyle/>
            <a:p>
              <a:pPr algn="r">
                <a:lnSpc>
                  <a:spcPts val="2200"/>
                </a:lnSpc>
              </a:pPr>
              <a:r>
                <a:rPr lang="en-US" sz="1400" b="1">
                  <a:solidFill>
                    <a:srgbClr val="17406D"/>
                  </a:solidFill>
                </a:rPr>
                <a:t>Firearm</a:t>
              </a:r>
            </a:p>
            <a:p>
              <a:pPr algn="r">
                <a:lnSpc>
                  <a:spcPts val="2200"/>
                </a:lnSpc>
              </a:pPr>
              <a:r>
                <a:rPr lang="en-US" sz="1400" b="1">
                  <a:solidFill>
                    <a:schemeClr val="tx1">
                      <a:lumMod val="65000"/>
                      <a:lumOff val="35000"/>
                    </a:schemeClr>
                  </a:solidFill>
                </a:rPr>
                <a:t>Hanging/</a:t>
              </a:r>
              <a:r>
                <a:rPr lang="en-US" sz="1400" b="1" err="1">
                  <a:solidFill>
                    <a:schemeClr val="tx1">
                      <a:lumMod val="65000"/>
                      <a:lumOff val="35000"/>
                    </a:schemeClr>
                  </a:solidFill>
                </a:rPr>
                <a:t>Asphyx</a:t>
              </a:r>
              <a:r>
                <a:rPr lang="en-US" sz="1400" b="1">
                  <a:solidFill>
                    <a:schemeClr val="tx1">
                      <a:lumMod val="65000"/>
                      <a:lumOff val="35000"/>
                    </a:schemeClr>
                  </a:solidFill>
                </a:rPr>
                <a:t>.</a:t>
              </a:r>
            </a:p>
            <a:p>
              <a:pPr algn="r">
                <a:lnSpc>
                  <a:spcPts val="2200"/>
                </a:lnSpc>
              </a:pPr>
              <a:r>
                <a:rPr lang="en-US" sz="1400" b="1">
                  <a:solidFill>
                    <a:schemeClr val="tx1">
                      <a:lumMod val="65000"/>
                      <a:lumOff val="35000"/>
                    </a:schemeClr>
                  </a:solidFill>
                </a:rPr>
                <a:t>All others</a:t>
              </a:r>
            </a:p>
          </p:txBody>
        </p:sp>
        <p:sp>
          <p:nvSpPr>
            <p:cNvPr id="33" name="TextBox 32">
              <a:extLst>
                <a:ext uri="{FF2B5EF4-FFF2-40B4-BE49-F238E27FC236}">
                  <a16:creationId xmlns:a16="http://schemas.microsoft.com/office/drawing/2014/main" id="{F9376BEE-9FD3-4061-9692-A421CEB3A418}"/>
                </a:ext>
              </a:extLst>
            </p:cNvPr>
            <p:cNvSpPr txBox="1"/>
            <p:nvPr/>
          </p:nvSpPr>
          <p:spPr>
            <a:xfrm>
              <a:off x="5395671" y="4832651"/>
              <a:ext cx="2623920" cy="307777"/>
            </a:xfrm>
            <a:prstGeom prst="rect">
              <a:avLst/>
            </a:prstGeom>
            <a:noFill/>
          </p:spPr>
          <p:txBody>
            <a:bodyPr wrap="square" rtlCol="0">
              <a:spAutoFit/>
            </a:bodyPr>
            <a:lstStyle/>
            <a:p>
              <a:r>
                <a:rPr lang="en-US" sz="1400">
                  <a:solidFill>
                    <a:schemeClr val="tx1">
                      <a:lumMod val="65000"/>
                      <a:lumOff val="35000"/>
                    </a:schemeClr>
                  </a:solidFill>
                </a:rPr>
                <a:t>Active Component Suicide Deaths</a:t>
              </a:r>
            </a:p>
          </p:txBody>
        </p:sp>
        <p:sp>
          <p:nvSpPr>
            <p:cNvPr id="34" name="TextBox 33">
              <a:extLst>
                <a:ext uri="{FF2B5EF4-FFF2-40B4-BE49-F238E27FC236}">
                  <a16:creationId xmlns:a16="http://schemas.microsoft.com/office/drawing/2014/main" id="{A13832B2-5689-4FC9-B020-FF02DCD6A297}"/>
                </a:ext>
              </a:extLst>
            </p:cNvPr>
            <p:cNvSpPr txBox="1"/>
            <p:nvPr/>
          </p:nvSpPr>
          <p:spPr>
            <a:xfrm>
              <a:off x="7897684" y="5381134"/>
              <a:ext cx="1182883" cy="461665"/>
            </a:xfrm>
            <a:prstGeom prst="rect">
              <a:avLst/>
            </a:prstGeom>
            <a:noFill/>
          </p:spPr>
          <p:txBody>
            <a:bodyPr wrap="square" rtlCol="0">
              <a:spAutoFit/>
            </a:bodyPr>
            <a:lstStyle/>
            <a:p>
              <a:r>
                <a:rPr lang="en-US" sz="1200" b="1">
                  <a:solidFill>
                    <a:srgbClr val="17406D"/>
                  </a:solidFill>
                </a:rPr>
                <a:t>74% </a:t>
              </a:r>
              <a:r>
                <a:rPr lang="en-US" sz="1200" b="0">
                  <a:solidFill>
                    <a:srgbClr val="17406D"/>
                  </a:solidFill>
                </a:rPr>
                <a:t>Reserve</a:t>
              </a:r>
            </a:p>
            <a:p>
              <a:r>
                <a:rPr lang="en-US" sz="1200" b="1">
                  <a:solidFill>
                    <a:srgbClr val="17406D"/>
                  </a:solidFill>
                </a:rPr>
                <a:t>76% </a:t>
              </a:r>
              <a:r>
                <a:rPr lang="en-US" sz="1200" b="0">
                  <a:solidFill>
                    <a:srgbClr val="17406D"/>
                  </a:solidFill>
                </a:rPr>
                <a:t>Guard</a:t>
              </a:r>
            </a:p>
          </p:txBody>
        </p:sp>
        <p:sp>
          <p:nvSpPr>
            <p:cNvPr id="35" name="Arc 34">
              <a:extLst>
                <a:ext uri="{FF2B5EF4-FFF2-40B4-BE49-F238E27FC236}">
                  <a16:creationId xmlns:a16="http://schemas.microsoft.com/office/drawing/2014/main" id="{532F9732-0C0A-4D97-9DDB-3C4D001F21BA}"/>
                </a:ext>
              </a:extLst>
            </p:cNvPr>
            <p:cNvSpPr/>
            <p:nvPr/>
          </p:nvSpPr>
          <p:spPr>
            <a:xfrm>
              <a:off x="8019591" y="5218520"/>
              <a:ext cx="325667" cy="336743"/>
            </a:xfrm>
            <a:prstGeom prst="arc">
              <a:avLst>
                <a:gd name="adj1" fmla="val 16199992"/>
                <a:gd name="adj2" fmla="val 549886"/>
              </a:avLst>
            </a:prstGeom>
            <a:ln>
              <a:solidFill>
                <a:srgbClr val="1E43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 name="TextBox 35">
            <a:extLst>
              <a:ext uri="{FF2B5EF4-FFF2-40B4-BE49-F238E27FC236}">
                <a16:creationId xmlns:a16="http://schemas.microsoft.com/office/drawing/2014/main" id="{209C3969-D781-402F-B770-098BD9A9342D}"/>
              </a:ext>
            </a:extLst>
          </p:cNvPr>
          <p:cNvSpPr txBox="1"/>
          <p:nvPr/>
        </p:nvSpPr>
        <p:spPr>
          <a:xfrm>
            <a:off x="482933" y="6014411"/>
            <a:ext cx="4716388" cy="620106"/>
          </a:xfrm>
          <a:prstGeom prst="rect">
            <a:avLst/>
          </a:prstGeom>
          <a:noFill/>
        </p:spPr>
        <p:txBody>
          <a:bodyPr wrap="square">
            <a:spAutoFit/>
          </a:bodyPr>
          <a:lstStyle/>
          <a:p>
            <a:pPr marL="346075" indent="-346075">
              <a:lnSpc>
                <a:spcPct val="107000"/>
              </a:lnSpc>
              <a:spcBef>
                <a:spcPts val="0"/>
              </a:spcBef>
              <a:spcAft>
                <a:spcPts val="600"/>
              </a:spcAft>
            </a:pPr>
            <a:r>
              <a:rPr lang="en-US" sz="1400" b="1">
                <a:ea typeface="Times New Roman" panose="02020603050405020304" pitchFamily="18" charset="0"/>
                <a:cs typeface="Arial" panose="020B0604020202020204" pitchFamily="34" charset="0"/>
              </a:rPr>
              <a:t>38% of suicide deaths </a:t>
            </a:r>
            <a:r>
              <a:rPr lang="en-US" sz="1400">
                <a:ea typeface="Times New Roman" panose="02020603050405020304" pitchFamily="18" charset="0"/>
                <a:cs typeface="Arial" panose="020B0604020202020204" pitchFamily="34" charset="0"/>
              </a:rPr>
              <a:t>occurred </a:t>
            </a:r>
            <a:r>
              <a:rPr lang="en-US" sz="1400" b="1">
                <a:ea typeface="Times New Roman" panose="02020603050405020304" pitchFamily="18" charset="0"/>
                <a:cs typeface="Arial" panose="020B0604020202020204" pitchFamily="34" charset="0"/>
              </a:rPr>
              <a:t>on military installation </a:t>
            </a:r>
          </a:p>
          <a:p>
            <a:pPr marL="346075" indent="-346075">
              <a:lnSpc>
                <a:spcPct val="107000"/>
              </a:lnSpc>
              <a:spcBef>
                <a:spcPts val="0"/>
              </a:spcBef>
              <a:spcAft>
                <a:spcPts val="600"/>
              </a:spcAft>
            </a:pPr>
            <a:r>
              <a:rPr lang="en-US" sz="1400">
                <a:ea typeface="Times New Roman" panose="02020603050405020304" pitchFamily="18" charset="0"/>
                <a:cs typeface="Arial" panose="020B0604020202020204" pitchFamily="34" charset="0"/>
              </a:rPr>
              <a:t>(16% in barracks)</a:t>
            </a:r>
          </a:p>
        </p:txBody>
      </p:sp>
      <p:sp>
        <p:nvSpPr>
          <p:cNvPr id="37" name="TextBox 36">
            <a:extLst>
              <a:ext uri="{FF2B5EF4-FFF2-40B4-BE49-F238E27FC236}">
                <a16:creationId xmlns:a16="http://schemas.microsoft.com/office/drawing/2014/main" id="{BF5C2AB6-517D-4B7A-AB7F-2FE4A2D34D86}"/>
              </a:ext>
            </a:extLst>
          </p:cNvPr>
          <p:cNvSpPr txBox="1"/>
          <p:nvPr/>
        </p:nvSpPr>
        <p:spPr>
          <a:xfrm>
            <a:off x="252518" y="1635129"/>
            <a:ext cx="3743325" cy="338554"/>
          </a:xfrm>
          <a:prstGeom prst="rect">
            <a:avLst/>
          </a:prstGeom>
          <a:noFill/>
        </p:spPr>
        <p:txBody>
          <a:bodyPr wrap="square" rtlCol="0">
            <a:spAutoFit/>
          </a:bodyPr>
          <a:lstStyle/>
          <a:p>
            <a:r>
              <a:rPr lang="en-US" sz="1600" b="1">
                <a:solidFill>
                  <a:srgbClr val="002A6E"/>
                </a:solidFill>
              </a:rPr>
              <a:t>Suicide Rates per 100,000</a:t>
            </a:r>
          </a:p>
        </p:txBody>
      </p:sp>
      <p:sp>
        <p:nvSpPr>
          <p:cNvPr id="38" name="TextBox 37">
            <a:extLst>
              <a:ext uri="{FF2B5EF4-FFF2-40B4-BE49-F238E27FC236}">
                <a16:creationId xmlns:a16="http://schemas.microsoft.com/office/drawing/2014/main" id="{6AED5C1A-5604-4B44-B384-0A97C055D993}"/>
              </a:ext>
            </a:extLst>
          </p:cNvPr>
          <p:cNvSpPr txBox="1"/>
          <p:nvPr/>
        </p:nvSpPr>
        <p:spPr>
          <a:xfrm>
            <a:off x="252518" y="3811568"/>
            <a:ext cx="2872124" cy="338554"/>
          </a:xfrm>
          <a:prstGeom prst="rect">
            <a:avLst/>
          </a:prstGeom>
          <a:noFill/>
        </p:spPr>
        <p:txBody>
          <a:bodyPr wrap="square" rtlCol="0">
            <a:spAutoFit/>
          </a:bodyPr>
          <a:lstStyle/>
          <a:p>
            <a:r>
              <a:rPr lang="en-US" sz="1600" b="1">
                <a:solidFill>
                  <a:srgbClr val="002A6E"/>
                </a:solidFill>
              </a:rPr>
              <a:t>Suicide Counts</a:t>
            </a:r>
          </a:p>
        </p:txBody>
      </p:sp>
    </p:spTree>
    <p:extLst>
      <p:ext uri="{BB962C8B-B14F-4D97-AF65-F5344CB8AC3E}">
        <p14:creationId xmlns:p14="http://schemas.microsoft.com/office/powerpoint/2010/main" val="87159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Callout 2 (Accent Bar) 43">
            <a:extLst>
              <a:ext uri="{FF2B5EF4-FFF2-40B4-BE49-F238E27FC236}">
                <a16:creationId xmlns:a16="http://schemas.microsoft.com/office/drawing/2014/main" id="{B94F671A-EC5E-4ABA-B3BE-159F19EC39F3}"/>
              </a:ext>
            </a:extLst>
          </p:cNvPr>
          <p:cNvSpPr/>
          <p:nvPr/>
        </p:nvSpPr>
        <p:spPr>
          <a:xfrm>
            <a:off x="862874" y="5154785"/>
            <a:ext cx="4669681" cy="1565577"/>
          </a:xfrm>
          <a:prstGeom prst="accentCallout2">
            <a:avLst>
              <a:gd name="adj1" fmla="val 18750"/>
              <a:gd name="adj2" fmla="val -2029"/>
              <a:gd name="adj3" fmla="val 18750"/>
              <a:gd name="adj4" fmla="val -8189"/>
              <a:gd name="adj5" fmla="val -9058"/>
              <a:gd name="adj6" fmla="val -812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7D0A5EB-A4F4-44CE-9BF9-6478C53B6CC7}"/>
              </a:ext>
            </a:extLst>
          </p:cNvPr>
          <p:cNvSpPr>
            <a:spLocks noGrp="1"/>
          </p:cNvSpPr>
          <p:nvPr>
            <p:ph type="title"/>
          </p:nvPr>
        </p:nvSpPr>
        <p:spPr/>
        <p:txBody>
          <a:bodyPr/>
          <a:lstStyle/>
          <a:p>
            <a:r>
              <a:rPr lang="en-US" sz="3200">
                <a:solidFill>
                  <a:schemeClr val="tx1"/>
                </a:solidFill>
                <a:cs typeface="Arial"/>
              </a:rPr>
              <a:t>CY 2020* </a:t>
            </a:r>
            <a:r>
              <a:rPr lang="en-US" sz="3200" b="0">
                <a:solidFill>
                  <a:schemeClr val="tx1"/>
                </a:solidFill>
                <a:cs typeface="Arial"/>
              </a:rPr>
              <a:t>| Family Member Key Data</a:t>
            </a:r>
            <a:endParaRPr lang="en-US"/>
          </a:p>
        </p:txBody>
      </p:sp>
      <p:sp>
        <p:nvSpPr>
          <p:cNvPr id="4" name="Slide Number Placeholder 3">
            <a:extLst>
              <a:ext uri="{FF2B5EF4-FFF2-40B4-BE49-F238E27FC236}">
                <a16:creationId xmlns:a16="http://schemas.microsoft.com/office/drawing/2014/main" id="{5C24CA81-06A3-4057-806E-FFB59CE91334}"/>
              </a:ext>
            </a:extLst>
          </p:cNvPr>
          <p:cNvSpPr>
            <a:spLocks noGrp="1"/>
          </p:cNvSpPr>
          <p:nvPr>
            <p:ph type="sldNum" sz="quarter" idx="12"/>
          </p:nvPr>
        </p:nvSpPr>
        <p:spPr/>
        <p:txBody>
          <a:bodyPr/>
          <a:lstStyle/>
          <a:p>
            <a:pPr>
              <a:defRPr/>
            </a:pPr>
            <a:fld id="{2866A3C2-01FD-480D-937A-1689A91DD280}" type="slidenum">
              <a:rPr lang="en-US" smtClean="0"/>
              <a:pPr>
                <a:defRPr/>
              </a:pPr>
              <a:t>3</a:t>
            </a:fld>
            <a:endParaRPr lang="en-US"/>
          </a:p>
        </p:txBody>
      </p:sp>
      <p:sp>
        <p:nvSpPr>
          <p:cNvPr id="7" name="TextBox 6">
            <a:extLst>
              <a:ext uri="{FF2B5EF4-FFF2-40B4-BE49-F238E27FC236}">
                <a16:creationId xmlns:a16="http://schemas.microsoft.com/office/drawing/2014/main" id="{35883601-03A7-4AD8-A805-261ACF17FDCF}"/>
              </a:ext>
            </a:extLst>
          </p:cNvPr>
          <p:cNvSpPr txBox="1"/>
          <p:nvPr/>
        </p:nvSpPr>
        <p:spPr>
          <a:xfrm>
            <a:off x="2914207" y="1528925"/>
            <a:ext cx="6363586" cy="369332"/>
          </a:xfrm>
          <a:prstGeom prst="rect">
            <a:avLst/>
          </a:prstGeom>
          <a:noFill/>
        </p:spPr>
        <p:txBody>
          <a:bodyPr wrap="square">
            <a:spAutoFit/>
          </a:bodyPr>
          <a:lstStyle/>
          <a:p>
            <a:pPr algn="ctr"/>
            <a:r>
              <a:rPr lang="en-US" sz="1800" b="0" i="1">
                <a:solidFill>
                  <a:srgbClr val="002A6E"/>
                </a:solidFill>
                <a:latin typeface="Gotham-Book"/>
              </a:rPr>
              <a:t>*Family member data lags 1 year based on sourcing from CDC*</a:t>
            </a:r>
            <a:endParaRPr lang="en-US" sz="1800" b="0" i="1">
              <a:solidFill>
                <a:srgbClr val="002A6E"/>
              </a:solidFill>
            </a:endParaRPr>
          </a:p>
        </p:txBody>
      </p:sp>
      <p:sp>
        <p:nvSpPr>
          <p:cNvPr id="8" name="TextBox 7">
            <a:extLst>
              <a:ext uri="{FF2B5EF4-FFF2-40B4-BE49-F238E27FC236}">
                <a16:creationId xmlns:a16="http://schemas.microsoft.com/office/drawing/2014/main" id="{711E9F8E-8F59-4CF6-A0FD-DB81B95289CA}"/>
              </a:ext>
            </a:extLst>
          </p:cNvPr>
          <p:cNvSpPr txBox="1"/>
          <p:nvPr/>
        </p:nvSpPr>
        <p:spPr>
          <a:xfrm>
            <a:off x="375807" y="2035865"/>
            <a:ext cx="3743325" cy="307777"/>
          </a:xfrm>
          <a:prstGeom prst="rect">
            <a:avLst/>
          </a:prstGeom>
          <a:noFill/>
        </p:spPr>
        <p:txBody>
          <a:bodyPr wrap="square" rtlCol="0">
            <a:spAutoFit/>
          </a:bodyPr>
          <a:lstStyle/>
          <a:p>
            <a:r>
              <a:rPr lang="en-US" sz="1400" b="1" dirty="0">
                <a:solidFill>
                  <a:srgbClr val="002A6E"/>
                </a:solidFill>
              </a:rPr>
              <a:t>Suicide Rates per 100,000</a:t>
            </a:r>
          </a:p>
        </p:txBody>
      </p:sp>
      <p:grpSp>
        <p:nvGrpSpPr>
          <p:cNvPr id="9" name="Group 8">
            <a:extLst>
              <a:ext uri="{FF2B5EF4-FFF2-40B4-BE49-F238E27FC236}">
                <a16:creationId xmlns:a16="http://schemas.microsoft.com/office/drawing/2014/main" id="{B25C5720-EBAA-4B72-BA6C-648F9F6EA79C}"/>
              </a:ext>
            </a:extLst>
          </p:cNvPr>
          <p:cNvGrpSpPr/>
          <p:nvPr/>
        </p:nvGrpSpPr>
        <p:grpSpPr>
          <a:xfrm>
            <a:off x="292470" y="2306017"/>
            <a:ext cx="3818420" cy="769441"/>
            <a:chOff x="630106" y="2663150"/>
            <a:chExt cx="3818420" cy="769441"/>
          </a:xfrm>
        </p:grpSpPr>
        <p:sp>
          <p:nvSpPr>
            <p:cNvPr id="10" name="TextBox 9">
              <a:extLst>
                <a:ext uri="{FF2B5EF4-FFF2-40B4-BE49-F238E27FC236}">
                  <a16:creationId xmlns:a16="http://schemas.microsoft.com/office/drawing/2014/main" id="{6985B856-D56C-4C20-99D6-107EDB8CFE68}"/>
                </a:ext>
              </a:extLst>
            </p:cNvPr>
            <p:cNvSpPr txBox="1"/>
            <p:nvPr/>
          </p:nvSpPr>
          <p:spPr>
            <a:xfrm>
              <a:off x="630106" y="2663150"/>
              <a:ext cx="1351886" cy="769441"/>
            </a:xfrm>
            <a:prstGeom prst="rect">
              <a:avLst/>
            </a:prstGeom>
            <a:noFill/>
          </p:spPr>
          <p:txBody>
            <a:bodyPr wrap="square" lIns="91440" tIns="45720" rIns="91440" bIns="45720" rtlCol="0" anchor="t">
              <a:spAutoFit/>
            </a:bodyPr>
            <a:lstStyle/>
            <a:p>
              <a:pPr algn="r">
                <a:defRPr/>
              </a:pPr>
              <a:r>
                <a:rPr lang="en-US" sz="4400" b="1">
                  <a:solidFill>
                    <a:srgbClr val="17406D"/>
                  </a:solidFill>
                  <a:cs typeface="Arial"/>
                </a:rPr>
                <a:t>7.7</a:t>
              </a:r>
              <a:endParaRPr lang="en-US" sz="4400" b="1">
                <a:solidFill>
                  <a:srgbClr val="17406D"/>
                </a:solidFill>
                <a:cs typeface="Arial" panose="020B0604020202020204" pitchFamily="34" charset="0"/>
              </a:endParaRPr>
            </a:p>
          </p:txBody>
        </p:sp>
        <p:sp>
          <p:nvSpPr>
            <p:cNvPr id="11" name="Rectangle 10">
              <a:extLst>
                <a:ext uri="{FF2B5EF4-FFF2-40B4-BE49-F238E27FC236}">
                  <a16:creationId xmlns:a16="http://schemas.microsoft.com/office/drawing/2014/main" id="{61A2DC1F-B3DD-47C4-B57F-7F8908C23029}"/>
                </a:ext>
              </a:extLst>
            </p:cNvPr>
            <p:cNvSpPr/>
            <p:nvPr/>
          </p:nvSpPr>
          <p:spPr>
            <a:xfrm>
              <a:off x="1906685" y="2800758"/>
              <a:ext cx="2541841" cy="477054"/>
            </a:xfrm>
            <a:prstGeom prst="rect">
              <a:avLst/>
            </a:prstGeom>
            <a:noFill/>
          </p:spPr>
          <p:txBody>
            <a:bodyPr wrap="square">
              <a:spAutoFit/>
            </a:bodyPr>
            <a:lstStyle/>
            <a:p>
              <a:pPr marL="0" lvl="1">
                <a:lnSpc>
                  <a:spcPts val="1500"/>
                </a:lnSpc>
                <a:buSzPct val="80000"/>
                <a:defRPr/>
              </a:pPr>
              <a:r>
                <a:rPr lang="en-US" sz="1400" b="1">
                  <a:solidFill>
                    <a:srgbClr val="17406D"/>
                  </a:solidFill>
                  <a:cs typeface="Arial" panose="020B0604020202020204" pitchFamily="34" charset="0"/>
                </a:rPr>
                <a:t>All Military Family members</a:t>
              </a:r>
            </a:p>
            <a:p>
              <a:pPr marL="0" lvl="1">
                <a:lnSpc>
                  <a:spcPts val="1500"/>
                </a:lnSpc>
                <a:buSzPct val="80000"/>
                <a:defRPr/>
              </a:pPr>
              <a:r>
                <a:rPr lang="en-US" sz="1400" b="0">
                  <a:solidFill>
                    <a:schemeClr val="tx1">
                      <a:lumMod val="50000"/>
                      <a:lumOff val="50000"/>
                    </a:schemeClr>
                  </a:solidFill>
                  <a:cs typeface="Arial" panose="020B0604020202020204" pitchFamily="34" charset="0"/>
                </a:rPr>
                <a:t>7.9 AC | 8.4 R | 6.5 NG</a:t>
              </a:r>
            </a:p>
          </p:txBody>
        </p:sp>
      </p:grpSp>
      <p:grpSp>
        <p:nvGrpSpPr>
          <p:cNvPr id="12" name="Group 11">
            <a:extLst>
              <a:ext uri="{FF2B5EF4-FFF2-40B4-BE49-F238E27FC236}">
                <a16:creationId xmlns:a16="http://schemas.microsoft.com/office/drawing/2014/main" id="{2CC586EB-A86B-4CB9-A587-5CDE78C7E28D}"/>
              </a:ext>
            </a:extLst>
          </p:cNvPr>
          <p:cNvGrpSpPr/>
          <p:nvPr/>
        </p:nvGrpSpPr>
        <p:grpSpPr>
          <a:xfrm>
            <a:off x="356573" y="2835785"/>
            <a:ext cx="3655009" cy="769441"/>
            <a:chOff x="684575" y="3480772"/>
            <a:chExt cx="3655009" cy="769441"/>
          </a:xfrm>
        </p:grpSpPr>
        <p:sp>
          <p:nvSpPr>
            <p:cNvPr id="13" name="TextBox 12">
              <a:extLst>
                <a:ext uri="{FF2B5EF4-FFF2-40B4-BE49-F238E27FC236}">
                  <a16:creationId xmlns:a16="http://schemas.microsoft.com/office/drawing/2014/main" id="{8E423F1A-D1F1-48C0-9897-4137A07C7D7B}"/>
                </a:ext>
              </a:extLst>
            </p:cNvPr>
            <p:cNvSpPr txBox="1"/>
            <p:nvPr/>
          </p:nvSpPr>
          <p:spPr>
            <a:xfrm>
              <a:off x="684575" y="3480772"/>
              <a:ext cx="1297418" cy="769441"/>
            </a:xfrm>
            <a:prstGeom prst="rect">
              <a:avLst/>
            </a:prstGeom>
            <a:noFill/>
          </p:spPr>
          <p:txBody>
            <a:bodyPr wrap="square" rtlCol="0">
              <a:spAutoFit/>
            </a:bodyPr>
            <a:lstStyle/>
            <a:p>
              <a:pPr algn="r">
                <a:defRPr/>
              </a:pPr>
              <a:r>
                <a:rPr lang="en-US" sz="4400" b="1">
                  <a:solidFill>
                    <a:srgbClr val="17406D"/>
                  </a:solidFill>
                  <a:cs typeface="Arial" panose="020B0604020202020204" pitchFamily="34" charset="0"/>
                </a:rPr>
                <a:t>13.0</a:t>
              </a:r>
            </a:p>
          </p:txBody>
        </p:sp>
        <p:sp>
          <p:nvSpPr>
            <p:cNvPr id="14" name="Rectangle 13">
              <a:extLst>
                <a:ext uri="{FF2B5EF4-FFF2-40B4-BE49-F238E27FC236}">
                  <a16:creationId xmlns:a16="http://schemas.microsoft.com/office/drawing/2014/main" id="{BCB4CDF6-6AE5-49E1-A7E9-538C80BCFEB3}"/>
                </a:ext>
              </a:extLst>
            </p:cNvPr>
            <p:cNvSpPr/>
            <p:nvPr/>
          </p:nvSpPr>
          <p:spPr>
            <a:xfrm>
              <a:off x="1895363" y="3634148"/>
              <a:ext cx="2444221" cy="477054"/>
            </a:xfrm>
            <a:prstGeom prst="rect">
              <a:avLst/>
            </a:prstGeom>
            <a:noFill/>
          </p:spPr>
          <p:txBody>
            <a:bodyPr wrap="square">
              <a:spAutoFit/>
            </a:bodyPr>
            <a:lstStyle/>
            <a:p>
              <a:pPr marL="0" lvl="1">
                <a:lnSpc>
                  <a:spcPts val="1500"/>
                </a:lnSpc>
                <a:buSzPct val="80000"/>
                <a:defRPr/>
              </a:pPr>
              <a:r>
                <a:rPr lang="en-US" sz="1400" b="1" dirty="0">
                  <a:solidFill>
                    <a:srgbClr val="17406D"/>
                  </a:solidFill>
                  <a:cs typeface="Arial" panose="020B0604020202020204" pitchFamily="34" charset="0"/>
                </a:rPr>
                <a:t>Spouses</a:t>
              </a:r>
            </a:p>
            <a:p>
              <a:pPr marL="0" lvl="1">
                <a:lnSpc>
                  <a:spcPts val="1500"/>
                </a:lnSpc>
                <a:buSzPct val="80000"/>
                <a:defRPr/>
              </a:pPr>
              <a:r>
                <a:rPr lang="en-US" sz="1400" b="0" dirty="0">
                  <a:solidFill>
                    <a:schemeClr val="tx1">
                      <a:lumMod val="50000"/>
                      <a:lumOff val="50000"/>
                    </a:schemeClr>
                  </a:solidFill>
                  <a:cs typeface="Arial" panose="020B0604020202020204" pitchFamily="34" charset="0"/>
                </a:rPr>
                <a:t>13.0 AC | 15.0 R | 11.1 NG</a:t>
              </a:r>
            </a:p>
          </p:txBody>
        </p:sp>
      </p:grpSp>
      <p:grpSp>
        <p:nvGrpSpPr>
          <p:cNvPr id="15" name="Group 14">
            <a:extLst>
              <a:ext uri="{FF2B5EF4-FFF2-40B4-BE49-F238E27FC236}">
                <a16:creationId xmlns:a16="http://schemas.microsoft.com/office/drawing/2014/main" id="{53D0599E-5FCA-49E4-8A73-335DE8F1418A}"/>
              </a:ext>
            </a:extLst>
          </p:cNvPr>
          <p:cNvGrpSpPr/>
          <p:nvPr/>
        </p:nvGrpSpPr>
        <p:grpSpPr>
          <a:xfrm>
            <a:off x="365673" y="3361830"/>
            <a:ext cx="3751960" cy="769441"/>
            <a:chOff x="696567" y="4226563"/>
            <a:chExt cx="3751960" cy="769441"/>
          </a:xfrm>
        </p:grpSpPr>
        <p:sp>
          <p:nvSpPr>
            <p:cNvPr id="16" name="TextBox 15">
              <a:extLst>
                <a:ext uri="{FF2B5EF4-FFF2-40B4-BE49-F238E27FC236}">
                  <a16:creationId xmlns:a16="http://schemas.microsoft.com/office/drawing/2014/main" id="{BA6FEA77-39D8-4AA6-BDA7-03A6AC28F05B}"/>
                </a:ext>
              </a:extLst>
            </p:cNvPr>
            <p:cNvSpPr txBox="1"/>
            <p:nvPr/>
          </p:nvSpPr>
          <p:spPr>
            <a:xfrm>
              <a:off x="696567" y="4226563"/>
              <a:ext cx="1285426" cy="769441"/>
            </a:xfrm>
            <a:prstGeom prst="rect">
              <a:avLst/>
            </a:prstGeom>
            <a:noFill/>
          </p:spPr>
          <p:txBody>
            <a:bodyPr wrap="square" lIns="91440" tIns="45720" rIns="91440" bIns="45720" rtlCol="0" anchor="t">
              <a:spAutoFit/>
            </a:bodyPr>
            <a:lstStyle/>
            <a:p>
              <a:pPr algn="r">
                <a:defRPr/>
              </a:pPr>
              <a:r>
                <a:rPr lang="en-US" sz="4400" b="1">
                  <a:solidFill>
                    <a:srgbClr val="17406D"/>
                  </a:solidFill>
                  <a:cs typeface="Arial"/>
                </a:rPr>
                <a:t>4.3</a:t>
              </a:r>
            </a:p>
          </p:txBody>
        </p:sp>
        <p:sp>
          <p:nvSpPr>
            <p:cNvPr id="17" name="Rectangle 16">
              <a:extLst>
                <a:ext uri="{FF2B5EF4-FFF2-40B4-BE49-F238E27FC236}">
                  <a16:creationId xmlns:a16="http://schemas.microsoft.com/office/drawing/2014/main" id="{973D78AB-65F8-48E0-AF41-E96338CD65CF}"/>
                </a:ext>
              </a:extLst>
            </p:cNvPr>
            <p:cNvSpPr/>
            <p:nvPr/>
          </p:nvSpPr>
          <p:spPr>
            <a:xfrm>
              <a:off x="1895462" y="4384715"/>
              <a:ext cx="2553065" cy="477054"/>
            </a:xfrm>
            <a:prstGeom prst="rect">
              <a:avLst/>
            </a:prstGeom>
            <a:noFill/>
          </p:spPr>
          <p:txBody>
            <a:bodyPr wrap="square">
              <a:spAutoFit/>
            </a:bodyPr>
            <a:lstStyle/>
            <a:p>
              <a:pPr marL="0" lvl="1">
                <a:lnSpc>
                  <a:spcPts val="1500"/>
                </a:lnSpc>
                <a:buSzPct val="80000"/>
                <a:defRPr/>
              </a:pPr>
              <a:r>
                <a:rPr lang="en-US" sz="1400" b="1">
                  <a:solidFill>
                    <a:srgbClr val="002060"/>
                  </a:solidFill>
                  <a:cs typeface="Arial" panose="020B0604020202020204" pitchFamily="34" charset="0"/>
                </a:rPr>
                <a:t>Dependents</a:t>
              </a:r>
              <a:r>
                <a:rPr lang="en-US" sz="1400">
                  <a:solidFill>
                    <a:srgbClr val="002060"/>
                  </a:solidFill>
                  <a:cs typeface="Arial" panose="020B0604020202020204" pitchFamily="34" charset="0"/>
                </a:rPr>
                <a:t> </a:t>
              </a:r>
              <a:r>
                <a:rPr lang="en-US" sz="1100">
                  <a:solidFill>
                    <a:srgbClr val="002060"/>
                  </a:solidFill>
                  <a:cs typeface="Arial"/>
                </a:rPr>
                <a:t>(minor &amp; non-minor)</a:t>
              </a:r>
            </a:p>
            <a:p>
              <a:pPr marL="0" lvl="1">
                <a:lnSpc>
                  <a:spcPts val="1500"/>
                </a:lnSpc>
                <a:buSzPct val="80000"/>
                <a:defRPr/>
              </a:pPr>
              <a:r>
                <a:rPr lang="en-US" sz="1400" b="0">
                  <a:solidFill>
                    <a:schemeClr val="tx1">
                      <a:lumMod val="50000"/>
                      <a:lumOff val="50000"/>
                    </a:schemeClr>
                  </a:solidFill>
                  <a:cs typeface="Arial" panose="020B0604020202020204" pitchFamily="34" charset="0"/>
                </a:rPr>
                <a:t>4.4 AC | -- R | -- NG</a:t>
              </a:r>
            </a:p>
          </p:txBody>
        </p:sp>
      </p:grpSp>
      <p:grpSp>
        <p:nvGrpSpPr>
          <p:cNvPr id="18" name="Group 17">
            <a:extLst>
              <a:ext uri="{FF2B5EF4-FFF2-40B4-BE49-F238E27FC236}">
                <a16:creationId xmlns:a16="http://schemas.microsoft.com/office/drawing/2014/main" id="{9D0808EB-A424-457C-8AE6-FE3AC23446B5}"/>
              </a:ext>
            </a:extLst>
          </p:cNvPr>
          <p:cNvGrpSpPr/>
          <p:nvPr/>
        </p:nvGrpSpPr>
        <p:grpSpPr>
          <a:xfrm>
            <a:off x="325591" y="4239033"/>
            <a:ext cx="3820238" cy="809592"/>
            <a:chOff x="300483" y="5454097"/>
            <a:chExt cx="3820238" cy="809592"/>
          </a:xfrm>
        </p:grpSpPr>
        <p:sp>
          <p:nvSpPr>
            <p:cNvPr id="19" name="TextBox 18">
              <a:extLst>
                <a:ext uri="{FF2B5EF4-FFF2-40B4-BE49-F238E27FC236}">
                  <a16:creationId xmlns:a16="http://schemas.microsoft.com/office/drawing/2014/main" id="{50DE5F2C-9A62-4567-AD45-1E166952DBDB}"/>
                </a:ext>
              </a:extLst>
            </p:cNvPr>
            <p:cNvSpPr txBox="1"/>
            <p:nvPr/>
          </p:nvSpPr>
          <p:spPr>
            <a:xfrm>
              <a:off x="300483" y="5454097"/>
              <a:ext cx="2872124" cy="307777"/>
            </a:xfrm>
            <a:prstGeom prst="rect">
              <a:avLst/>
            </a:prstGeom>
            <a:noFill/>
          </p:spPr>
          <p:txBody>
            <a:bodyPr wrap="square" rtlCol="0">
              <a:spAutoFit/>
            </a:bodyPr>
            <a:lstStyle/>
            <a:p>
              <a:r>
                <a:rPr lang="en-US" sz="1400" b="1">
                  <a:solidFill>
                    <a:srgbClr val="002A6E"/>
                  </a:solidFill>
                </a:rPr>
                <a:t>Suicide Counts</a:t>
              </a:r>
            </a:p>
          </p:txBody>
        </p:sp>
        <p:grpSp>
          <p:nvGrpSpPr>
            <p:cNvPr id="20" name="Group 19">
              <a:extLst>
                <a:ext uri="{FF2B5EF4-FFF2-40B4-BE49-F238E27FC236}">
                  <a16:creationId xmlns:a16="http://schemas.microsoft.com/office/drawing/2014/main" id="{6A005949-8FDA-47A6-A90B-5F1AA681C357}"/>
                </a:ext>
              </a:extLst>
            </p:cNvPr>
            <p:cNvGrpSpPr/>
            <p:nvPr/>
          </p:nvGrpSpPr>
          <p:grpSpPr>
            <a:xfrm>
              <a:off x="350699" y="5740469"/>
              <a:ext cx="3770022" cy="523220"/>
              <a:chOff x="480013" y="5448506"/>
              <a:chExt cx="3770022" cy="523220"/>
            </a:xfrm>
          </p:grpSpPr>
          <p:sp>
            <p:nvSpPr>
              <p:cNvPr id="21" name="Rectangle 20">
                <a:extLst>
                  <a:ext uri="{FF2B5EF4-FFF2-40B4-BE49-F238E27FC236}">
                    <a16:creationId xmlns:a16="http://schemas.microsoft.com/office/drawing/2014/main" id="{0A7076CC-00CF-4454-A133-9D1CD327076E}"/>
                  </a:ext>
                </a:extLst>
              </p:cNvPr>
              <p:cNvSpPr/>
              <p:nvPr/>
            </p:nvSpPr>
            <p:spPr>
              <a:xfrm>
                <a:off x="1175791" y="5481453"/>
                <a:ext cx="3074244" cy="477054"/>
              </a:xfrm>
              <a:prstGeom prst="rect">
                <a:avLst/>
              </a:prstGeom>
              <a:noFill/>
            </p:spPr>
            <p:txBody>
              <a:bodyPr wrap="square" lIns="91440" tIns="45720" rIns="91440" bIns="45720" anchor="t">
                <a:spAutoFit/>
              </a:bodyPr>
              <a:lstStyle/>
              <a:p>
                <a:pPr marL="0" lvl="1">
                  <a:lnSpc>
                    <a:spcPts val="1500"/>
                  </a:lnSpc>
                  <a:buSzPct val="80000"/>
                  <a:defRPr/>
                </a:pPr>
                <a:r>
                  <a:rPr lang="en-US" sz="1400" b="0">
                    <a:cs typeface="Arial"/>
                  </a:rPr>
                  <a:t>Family members died by suicide </a:t>
                </a:r>
                <a:endParaRPr lang="en-US" sz="1400" b="0">
                  <a:cs typeface="Arial" panose="020B0604020202020204" pitchFamily="34" charset="0"/>
                </a:endParaRPr>
              </a:p>
              <a:p>
                <a:pPr marL="0" lvl="1">
                  <a:lnSpc>
                    <a:spcPts val="1500"/>
                  </a:lnSpc>
                  <a:buSzPct val="80000"/>
                  <a:defRPr/>
                </a:pPr>
                <a:r>
                  <a:rPr lang="en-US" sz="1400" b="1">
                    <a:solidFill>
                      <a:srgbClr val="002A6E"/>
                    </a:solidFill>
                    <a:cs typeface="Arial"/>
                  </a:rPr>
                  <a:t>133</a:t>
                </a:r>
                <a:r>
                  <a:rPr lang="en-US" sz="1400" b="0">
                    <a:cs typeface="Arial"/>
                  </a:rPr>
                  <a:t> Spouses | </a:t>
                </a:r>
                <a:r>
                  <a:rPr lang="en-US" sz="1400" b="1">
                    <a:solidFill>
                      <a:srgbClr val="002A6E"/>
                    </a:solidFill>
                    <a:cs typeface="Arial"/>
                  </a:rPr>
                  <a:t>69</a:t>
                </a:r>
                <a:r>
                  <a:rPr lang="en-US" sz="1400" b="0">
                    <a:cs typeface="Arial"/>
                  </a:rPr>
                  <a:t> Dependents</a:t>
                </a:r>
              </a:p>
            </p:txBody>
          </p:sp>
          <p:sp>
            <p:nvSpPr>
              <p:cNvPr id="22" name="TextBox 21">
                <a:extLst>
                  <a:ext uri="{FF2B5EF4-FFF2-40B4-BE49-F238E27FC236}">
                    <a16:creationId xmlns:a16="http://schemas.microsoft.com/office/drawing/2014/main" id="{750E2BE7-FBEF-4649-8540-BE23DBB323D1}"/>
                  </a:ext>
                </a:extLst>
              </p:cNvPr>
              <p:cNvSpPr txBox="1"/>
              <p:nvPr/>
            </p:nvSpPr>
            <p:spPr>
              <a:xfrm>
                <a:off x="480013" y="5448506"/>
                <a:ext cx="896113" cy="523220"/>
              </a:xfrm>
              <a:prstGeom prst="rect">
                <a:avLst/>
              </a:prstGeom>
              <a:noFill/>
            </p:spPr>
            <p:txBody>
              <a:bodyPr wrap="square" lIns="91440" tIns="45720" rIns="91440" bIns="45720" rtlCol="0" anchor="t">
                <a:spAutoFit/>
              </a:bodyPr>
              <a:lstStyle/>
              <a:p>
                <a:pPr>
                  <a:defRPr/>
                </a:pPr>
                <a:r>
                  <a:rPr lang="en-US" sz="2800" b="1">
                    <a:solidFill>
                      <a:srgbClr val="002A6E"/>
                    </a:solidFill>
                    <a:cs typeface="Arial"/>
                  </a:rPr>
                  <a:t>202</a:t>
                </a:r>
              </a:p>
            </p:txBody>
          </p:sp>
        </p:grpSp>
      </p:grpSp>
      <p:sp>
        <p:nvSpPr>
          <p:cNvPr id="23" name="Line Callout 1 (Accent Bar) 26">
            <a:extLst>
              <a:ext uri="{FF2B5EF4-FFF2-40B4-BE49-F238E27FC236}">
                <a16:creationId xmlns:a16="http://schemas.microsoft.com/office/drawing/2014/main" id="{20B33603-484E-48B1-90D3-D3C7F1BE015C}"/>
              </a:ext>
            </a:extLst>
          </p:cNvPr>
          <p:cNvSpPr/>
          <p:nvPr/>
        </p:nvSpPr>
        <p:spPr>
          <a:xfrm>
            <a:off x="6096000" y="1987769"/>
            <a:ext cx="5631712" cy="2481796"/>
          </a:xfrm>
          <a:prstGeom prst="accentCallout1">
            <a:avLst>
              <a:gd name="adj1" fmla="val 14066"/>
              <a:gd name="adj2" fmla="val -2449"/>
              <a:gd name="adj3" fmla="val 14264"/>
              <a:gd name="adj4" fmla="val -31376"/>
            </a:avLst>
          </a:prstGeom>
          <a:solidFill>
            <a:srgbClr val="F6DD8B"/>
          </a:solidFill>
          <a:ln>
            <a:solidFill>
              <a:srgbClr val="F6D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EC548A2-5B01-49DA-A92B-04B651841C3F}"/>
              </a:ext>
            </a:extLst>
          </p:cNvPr>
          <p:cNvSpPr/>
          <p:nvPr/>
        </p:nvSpPr>
        <p:spPr>
          <a:xfrm>
            <a:off x="7379656" y="2301971"/>
            <a:ext cx="4064588" cy="477054"/>
          </a:xfrm>
          <a:prstGeom prst="rect">
            <a:avLst/>
          </a:prstGeom>
          <a:noFill/>
          <a:ln w="28575">
            <a:noFill/>
          </a:ln>
        </p:spPr>
        <p:txBody>
          <a:bodyPr wrap="square" lIns="91440" tIns="45720" rIns="91440" bIns="45720" anchor="t">
            <a:spAutoFit/>
          </a:bodyPr>
          <a:lstStyle/>
          <a:p>
            <a:pPr marL="0" lvl="1">
              <a:lnSpc>
                <a:spcPts val="1500"/>
              </a:lnSpc>
              <a:spcAft>
                <a:spcPts val="600"/>
              </a:spcAft>
              <a:buSzPct val="80000"/>
              <a:defRPr/>
            </a:pPr>
            <a:r>
              <a:rPr lang="en-US" sz="1400" b="0" dirty="0">
                <a:cs typeface="Arial"/>
              </a:rPr>
              <a:t>The suicide rates for military spouses and dependents in 2020 were </a:t>
            </a:r>
            <a:r>
              <a:rPr lang="en-US" sz="1400" b="1" dirty="0">
                <a:cs typeface="Arial"/>
              </a:rPr>
              <a:t>similar to prior years</a:t>
            </a:r>
          </a:p>
        </p:txBody>
      </p:sp>
      <p:pic>
        <p:nvPicPr>
          <p:cNvPr id="25" name="Picture 24">
            <a:extLst>
              <a:ext uri="{FF2B5EF4-FFF2-40B4-BE49-F238E27FC236}">
                <a16:creationId xmlns:a16="http://schemas.microsoft.com/office/drawing/2014/main" id="{F32F0CD2-29DE-4CFF-99AC-D6E667D345C2}"/>
              </a:ext>
            </a:extLst>
          </p:cNvPr>
          <p:cNvPicPr>
            <a:picLocks noChangeAspect="1"/>
          </p:cNvPicPr>
          <p:nvPr/>
        </p:nvPicPr>
        <p:blipFill>
          <a:blip r:embed="rId2"/>
          <a:stretch>
            <a:fillRect/>
          </a:stretch>
        </p:blipFill>
        <p:spPr>
          <a:xfrm>
            <a:off x="6247343" y="2218303"/>
            <a:ext cx="875051" cy="754783"/>
          </a:xfrm>
          <a:prstGeom prst="rect">
            <a:avLst/>
          </a:prstGeom>
        </p:spPr>
      </p:pic>
      <p:pic>
        <p:nvPicPr>
          <p:cNvPr id="26" name="Picture 25">
            <a:extLst>
              <a:ext uri="{FF2B5EF4-FFF2-40B4-BE49-F238E27FC236}">
                <a16:creationId xmlns:a16="http://schemas.microsoft.com/office/drawing/2014/main" id="{FF783446-49D9-4DFA-9ABC-2BDF66591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795" y="3271092"/>
            <a:ext cx="1414521" cy="1016800"/>
          </a:xfrm>
          <a:prstGeom prst="rect">
            <a:avLst/>
          </a:prstGeom>
        </p:spPr>
      </p:pic>
      <p:sp>
        <p:nvSpPr>
          <p:cNvPr id="27" name="Rectangle 27">
            <a:extLst>
              <a:ext uri="{FF2B5EF4-FFF2-40B4-BE49-F238E27FC236}">
                <a16:creationId xmlns:a16="http://schemas.microsoft.com/office/drawing/2014/main" id="{CE375349-5A6C-48BC-9F2D-EE0ACC7C0299}"/>
              </a:ext>
            </a:extLst>
          </p:cNvPr>
          <p:cNvSpPr/>
          <p:nvPr/>
        </p:nvSpPr>
        <p:spPr>
          <a:xfrm>
            <a:off x="7379656" y="3233758"/>
            <a:ext cx="4064588" cy="861774"/>
          </a:xfrm>
          <a:prstGeom prst="rect">
            <a:avLst/>
          </a:prstGeom>
          <a:noFill/>
          <a:ln w="28575">
            <a:noFill/>
          </a:ln>
        </p:spPr>
        <p:txBody>
          <a:bodyPr wrap="square">
            <a:spAutoFit/>
          </a:bodyPr>
          <a:lstStyle/>
          <a:p>
            <a:pPr marL="0" lvl="1">
              <a:lnSpc>
                <a:spcPts val="1500"/>
              </a:lnSpc>
              <a:buSzPct val="80000"/>
              <a:defRPr/>
            </a:pPr>
            <a:r>
              <a:rPr lang="en-US" sz="1400" b="0">
                <a:cs typeface="Arial" panose="020B0604020202020204" pitchFamily="34" charset="0"/>
              </a:rPr>
              <a:t>Suicide rates for spouses &amp; dependents are </a:t>
            </a:r>
            <a:r>
              <a:rPr lang="en-US" sz="1400" b="1">
                <a:cs typeface="Arial" panose="020B0604020202020204" pitchFamily="34" charset="0"/>
              </a:rPr>
              <a:t>similar to the U.S. population </a:t>
            </a:r>
            <a:r>
              <a:rPr lang="en-US" sz="1400" b="0">
                <a:cs typeface="Arial" panose="020B0604020202020204" pitchFamily="34" charset="0"/>
              </a:rPr>
              <a:t>when accounting for age &amp; sex differences, except for male spouses who had a higher rate</a:t>
            </a:r>
          </a:p>
        </p:txBody>
      </p:sp>
      <p:pic>
        <p:nvPicPr>
          <p:cNvPr id="28" name="Picture 27">
            <a:extLst>
              <a:ext uri="{FF2B5EF4-FFF2-40B4-BE49-F238E27FC236}">
                <a16:creationId xmlns:a16="http://schemas.microsoft.com/office/drawing/2014/main" id="{6CE95C8B-363C-45AA-AB4D-314E423939E6}"/>
              </a:ext>
            </a:extLst>
          </p:cNvPr>
          <p:cNvPicPr>
            <a:picLocks noChangeAspect="1"/>
          </p:cNvPicPr>
          <p:nvPr/>
        </p:nvPicPr>
        <p:blipFill>
          <a:blip r:embed="rId4" cstate="print">
            <a:clrChange>
              <a:clrFrom>
                <a:srgbClr val="F6DD8B"/>
              </a:clrFrom>
              <a:clrTo>
                <a:srgbClr val="F6DD8B">
                  <a:alpha val="0"/>
                </a:srgbClr>
              </a:clrTo>
            </a:clrChange>
            <a:extLst>
              <a:ext uri="{28A0092B-C50C-407E-A947-70E740481C1C}">
                <a14:useLocalDpi xmlns:a14="http://schemas.microsoft.com/office/drawing/2010/main" val="0"/>
              </a:ext>
            </a:extLst>
          </a:blip>
          <a:stretch>
            <a:fillRect/>
          </a:stretch>
        </p:blipFill>
        <p:spPr>
          <a:xfrm>
            <a:off x="972923" y="5384933"/>
            <a:ext cx="925997" cy="1127300"/>
          </a:xfrm>
          <a:prstGeom prst="rect">
            <a:avLst/>
          </a:prstGeom>
        </p:spPr>
      </p:pic>
      <p:grpSp>
        <p:nvGrpSpPr>
          <p:cNvPr id="29" name="Group 28">
            <a:extLst>
              <a:ext uri="{FF2B5EF4-FFF2-40B4-BE49-F238E27FC236}">
                <a16:creationId xmlns:a16="http://schemas.microsoft.com/office/drawing/2014/main" id="{B518DA49-5E19-4E73-A841-047519F2BED1}"/>
              </a:ext>
            </a:extLst>
          </p:cNvPr>
          <p:cNvGrpSpPr/>
          <p:nvPr/>
        </p:nvGrpSpPr>
        <p:grpSpPr>
          <a:xfrm>
            <a:off x="2029315" y="5295739"/>
            <a:ext cx="1768607" cy="1232642"/>
            <a:chOff x="5656153" y="4478576"/>
            <a:chExt cx="1471731" cy="1232642"/>
          </a:xfrm>
        </p:grpSpPr>
        <p:sp>
          <p:nvSpPr>
            <p:cNvPr id="30" name="Rectangle 28">
              <a:extLst>
                <a:ext uri="{FF2B5EF4-FFF2-40B4-BE49-F238E27FC236}">
                  <a16:creationId xmlns:a16="http://schemas.microsoft.com/office/drawing/2014/main" id="{60705603-0076-4693-A120-D72781A7395D}"/>
                </a:ext>
              </a:extLst>
            </p:cNvPr>
            <p:cNvSpPr/>
            <p:nvPr/>
          </p:nvSpPr>
          <p:spPr>
            <a:xfrm>
              <a:off x="5659807" y="4688117"/>
              <a:ext cx="1468077" cy="1023101"/>
            </a:xfrm>
            <a:prstGeom prst="rect">
              <a:avLst/>
            </a:prstGeom>
            <a:noFill/>
            <a:ln w="28575">
              <a:noFill/>
            </a:ln>
          </p:spPr>
          <p:txBody>
            <a:bodyPr wrap="square">
              <a:spAutoFit/>
            </a:bodyPr>
            <a:lstStyle/>
            <a:p>
              <a:pPr marL="0" lvl="1">
                <a:lnSpc>
                  <a:spcPct val="108000"/>
                </a:lnSpc>
                <a:buSzPct val="80000"/>
                <a:defRPr/>
              </a:pPr>
              <a:r>
                <a:rPr lang="en-US" sz="1400" b="0">
                  <a:cs typeface="Arial" panose="020B0604020202020204" pitchFamily="34" charset="0"/>
                </a:rPr>
                <a:t>51% female</a:t>
              </a:r>
            </a:p>
            <a:p>
              <a:pPr marL="0" lvl="1">
                <a:lnSpc>
                  <a:spcPct val="108000"/>
                </a:lnSpc>
                <a:buSzPct val="80000"/>
                <a:defRPr/>
              </a:pPr>
              <a:r>
                <a:rPr lang="en-US" sz="1400" b="0">
                  <a:cs typeface="Arial" panose="020B0604020202020204" pitchFamily="34" charset="0"/>
                </a:rPr>
                <a:t>79% under 40 </a:t>
              </a:r>
              <a:r>
                <a:rPr lang="en-US" sz="1400" b="0" err="1">
                  <a:cs typeface="Arial" panose="020B0604020202020204" pitchFamily="34" charset="0"/>
                </a:rPr>
                <a:t>yrs</a:t>
              </a:r>
              <a:r>
                <a:rPr lang="en-US" sz="1400" b="0">
                  <a:cs typeface="Arial" panose="020B0604020202020204" pitchFamily="34" charset="0"/>
                </a:rPr>
                <a:t> </a:t>
              </a:r>
            </a:p>
            <a:p>
              <a:pPr marL="0" lvl="1">
                <a:lnSpc>
                  <a:spcPct val="108000"/>
                </a:lnSpc>
                <a:buSzPct val="80000"/>
                <a:defRPr/>
              </a:pPr>
              <a:r>
                <a:rPr lang="en-US" sz="1400" b="0">
                  <a:cs typeface="Arial" panose="020B0604020202020204" pitchFamily="34" charset="0"/>
                </a:rPr>
                <a:t>47% current or prior military service</a:t>
              </a:r>
            </a:p>
          </p:txBody>
        </p:sp>
        <p:sp>
          <p:nvSpPr>
            <p:cNvPr id="31" name="Rectangle 30">
              <a:extLst>
                <a:ext uri="{FF2B5EF4-FFF2-40B4-BE49-F238E27FC236}">
                  <a16:creationId xmlns:a16="http://schemas.microsoft.com/office/drawing/2014/main" id="{49252F3E-AFF5-4FC6-A8B8-69D12E06A930}"/>
                </a:ext>
              </a:extLst>
            </p:cNvPr>
            <p:cNvSpPr/>
            <p:nvPr/>
          </p:nvSpPr>
          <p:spPr>
            <a:xfrm>
              <a:off x="5656153" y="4478576"/>
              <a:ext cx="1270265" cy="284693"/>
            </a:xfrm>
            <a:prstGeom prst="rect">
              <a:avLst/>
            </a:prstGeom>
            <a:noFill/>
          </p:spPr>
          <p:txBody>
            <a:bodyPr wrap="square" lIns="91440" tIns="45720" rIns="91440" bIns="45720" anchor="t">
              <a:spAutoFit/>
            </a:bodyPr>
            <a:lstStyle/>
            <a:p>
              <a:pPr marL="0" lvl="1">
                <a:lnSpc>
                  <a:spcPts val="1500"/>
                </a:lnSpc>
                <a:buSzPct val="80000"/>
                <a:defRPr/>
              </a:pPr>
              <a:r>
                <a:rPr lang="en-US" sz="1400" b="1">
                  <a:solidFill>
                    <a:srgbClr val="17406D"/>
                  </a:solidFill>
                  <a:cs typeface="Arial"/>
                </a:rPr>
                <a:t>SPOUSES</a:t>
              </a:r>
              <a:endParaRPr lang="en-US" sz="1400" b="1">
                <a:solidFill>
                  <a:srgbClr val="17406D"/>
                </a:solidFill>
                <a:cs typeface="Arial" panose="020B0604020202020204" pitchFamily="34" charset="0"/>
              </a:endParaRPr>
            </a:p>
          </p:txBody>
        </p:sp>
      </p:grpSp>
      <p:grpSp>
        <p:nvGrpSpPr>
          <p:cNvPr id="32" name="Group 31">
            <a:extLst>
              <a:ext uri="{FF2B5EF4-FFF2-40B4-BE49-F238E27FC236}">
                <a16:creationId xmlns:a16="http://schemas.microsoft.com/office/drawing/2014/main" id="{C2A4BCA8-1802-43E1-AAAD-8FD79F23879E}"/>
              </a:ext>
            </a:extLst>
          </p:cNvPr>
          <p:cNvGrpSpPr/>
          <p:nvPr/>
        </p:nvGrpSpPr>
        <p:grpSpPr>
          <a:xfrm>
            <a:off x="3765467" y="5320970"/>
            <a:ext cx="1861587" cy="1215518"/>
            <a:chOff x="7356491" y="4504959"/>
            <a:chExt cx="1872612" cy="1215518"/>
          </a:xfrm>
        </p:grpSpPr>
        <p:sp>
          <p:nvSpPr>
            <p:cNvPr id="33" name="Rectangle 32">
              <a:extLst>
                <a:ext uri="{FF2B5EF4-FFF2-40B4-BE49-F238E27FC236}">
                  <a16:creationId xmlns:a16="http://schemas.microsoft.com/office/drawing/2014/main" id="{CDB4D1AC-BF48-4BC1-B6FA-FB33A40D5FB8}"/>
                </a:ext>
              </a:extLst>
            </p:cNvPr>
            <p:cNvSpPr/>
            <p:nvPr/>
          </p:nvSpPr>
          <p:spPr>
            <a:xfrm>
              <a:off x="7356491" y="4504959"/>
              <a:ext cx="1467186" cy="284693"/>
            </a:xfrm>
            <a:prstGeom prst="rect">
              <a:avLst/>
            </a:prstGeom>
            <a:noFill/>
          </p:spPr>
          <p:txBody>
            <a:bodyPr wrap="square" lIns="91440" tIns="45720" rIns="91440" bIns="45720" anchor="t">
              <a:spAutoFit/>
            </a:bodyPr>
            <a:lstStyle/>
            <a:p>
              <a:pPr marL="0" lvl="1">
                <a:lnSpc>
                  <a:spcPts val="1500"/>
                </a:lnSpc>
                <a:buSzPct val="80000"/>
                <a:defRPr/>
              </a:pPr>
              <a:r>
                <a:rPr lang="en-US" sz="1400" b="1">
                  <a:solidFill>
                    <a:srgbClr val="17406D"/>
                  </a:solidFill>
                  <a:cs typeface="Arial"/>
                </a:rPr>
                <a:t>DEPENDENTS</a:t>
              </a:r>
              <a:endParaRPr lang="en-US" sz="1400" b="1">
                <a:solidFill>
                  <a:srgbClr val="17406D"/>
                </a:solidFill>
                <a:cs typeface="Arial" panose="020B0604020202020204" pitchFamily="34" charset="0"/>
              </a:endParaRPr>
            </a:p>
          </p:txBody>
        </p:sp>
        <p:sp>
          <p:nvSpPr>
            <p:cNvPr id="34" name="Rectangle 28">
              <a:extLst>
                <a:ext uri="{FF2B5EF4-FFF2-40B4-BE49-F238E27FC236}">
                  <a16:creationId xmlns:a16="http://schemas.microsoft.com/office/drawing/2014/main" id="{1FD5C7FC-AABF-4B52-8B4C-080EC0C3AF37}"/>
                </a:ext>
              </a:extLst>
            </p:cNvPr>
            <p:cNvSpPr/>
            <p:nvPr/>
          </p:nvSpPr>
          <p:spPr>
            <a:xfrm>
              <a:off x="7371995" y="4697376"/>
              <a:ext cx="1857108" cy="1023101"/>
            </a:xfrm>
            <a:prstGeom prst="rect">
              <a:avLst/>
            </a:prstGeom>
            <a:noFill/>
            <a:ln w="28575">
              <a:noFill/>
            </a:ln>
          </p:spPr>
          <p:txBody>
            <a:bodyPr wrap="square">
              <a:spAutoFit/>
            </a:bodyPr>
            <a:lstStyle/>
            <a:p>
              <a:pPr marL="0" lvl="1">
                <a:lnSpc>
                  <a:spcPct val="108000"/>
                </a:lnSpc>
                <a:buSzPct val="80000"/>
                <a:defRPr/>
              </a:pPr>
              <a:r>
                <a:rPr lang="en-US" sz="1400" b="0">
                  <a:cs typeface="Arial" panose="020B0604020202020204" pitchFamily="34" charset="0"/>
                </a:rPr>
                <a:t>73% male</a:t>
              </a:r>
            </a:p>
            <a:p>
              <a:pPr marL="0" lvl="1">
                <a:lnSpc>
                  <a:spcPct val="108000"/>
                </a:lnSpc>
                <a:buSzPct val="80000"/>
                <a:defRPr/>
              </a:pPr>
              <a:r>
                <a:rPr lang="en-US" sz="1400" b="0">
                  <a:cs typeface="Arial" panose="020B0604020202020204" pitchFamily="34" charset="0"/>
                </a:rPr>
                <a:t>62% under 18 </a:t>
              </a:r>
              <a:r>
                <a:rPr lang="en-US" sz="1400" b="0" err="1">
                  <a:cs typeface="Arial" panose="020B0604020202020204" pitchFamily="34" charset="0"/>
                </a:rPr>
                <a:t>yrs</a:t>
              </a:r>
              <a:endParaRPr lang="en-US" sz="1400" b="0">
                <a:cs typeface="Arial" panose="020B0604020202020204" pitchFamily="34" charset="0"/>
              </a:endParaRPr>
            </a:p>
            <a:p>
              <a:pPr marL="0" lvl="1">
                <a:lnSpc>
                  <a:spcPct val="108000"/>
                </a:lnSpc>
                <a:buSzPct val="80000"/>
                <a:defRPr/>
              </a:pPr>
              <a:r>
                <a:rPr lang="en-US" sz="1400" b="0">
                  <a:cs typeface="Arial" panose="020B0604020202020204" pitchFamily="34" charset="0"/>
                </a:rPr>
                <a:t>&lt;5% current or prior military service</a:t>
              </a:r>
            </a:p>
          </p:txBody>
        </p:sp>
      </p:grpSp>
      <p:grpSp>
        <p:nvGrpSpPr>
          <p:cNvPr id="35" name="Group 34">
            <a:extLst>
              <a:ext uri="{FF2B5EF4-FFF2-40B4-BE49-F238E27FC236}">
                <a16:creationId xmlns:a16="http://schemas.microsoft.com/office/drawing/2014/main" id="{61DF5BBF-BB66-4F89-9592-8F7CC59E590C}"/>
              </a:ext>
            </a:extLst>
          </p:cNvPr>
          <p:cNvGrpSpPr/>
          <p:nvPr/>
        </p:nvGrpSpPr>
        <p:grpSpPr>
          <a:xfrm>
            <a:off x="6987839" y="4746768"/>
            <a:ext cx="3862897" cy="1802421"/>
            <a:chOff x="5789549" y="4558005"/>
            <a:chExt cx="3315469" cy="1650514"/>
          </a:xfrm>
        </p:grpSpPr>
        <p:cxnSp>
          <p:nvCxnSpPr>
            <p:cNvPr id="36" name="Straight Connector 35">
              <a:extLst>
                <a:ext uri="{FF2B5EF4-FFF2-40B4-BE49-F238E27FC236}">
                  <a16:creationId xmlns:a16="http://schemas.microsoft.com/office/drawing/2014/main" id="{F9FF8E1C-3519-43CF-B09E-1705CCC30464}"/>
                </a:ext>
              </a:extLst>
            </p:cNvPr>
            <p:cNvCxnSpPr/>
            <p:nvPr/>
          </p:nvCxnSpPr>
          <p:spPr>
            <a:xfrm>
              <a:off x="5846698" y="4893212"/>
              <a:ext cx="3145048" cy="3347"/>
            </a:xfrm>
            <a:prstGeom prst="line">
              <a:avLst/>
            </a:prstGeom>
            <a:ln w="28575">
              <a:solidFill>
                <a:srgbClr val="FFCD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0493271-6F56-4AA4-BEDF-54A83F029047}"/>
                </a:ext>
              </a:extLst>
            </p:cNvPr>
            <p:cNvSpPr txBox="1"/>
            <p:nvPr/>
          </p:nvSpPr>
          <p:spPr>
            <a:xfrm>
              <a:off x="5789549" y="4558005"/>
              <a:ext cx="3315469" cy="310021"/>
            </a:xfrm>
            <a:prstGeom prst="rect">
              <a:avLst/>
            </a:prstGeom>
            <a:noFill/>
          </p:spPr>
          <p:txBody>
            <a:bodyPr wrap="square" rtlCol="0">
              <a:spAutoFit/>
            </a:bodyPr>
            <a:lstStyle/>
            <a:p>
              <a:r>
                <a:rPr lang="en-US" sz="1600" b="1">
                  <a:solidFill>
                    <a:schemeClr val="tx1">
                      <a:lumMod val="65000"/>
                      <a:lumOff val="35000"/>
                    </a:schemeClr>
                  </a:solidFill>
                </a:rPr>
                <a:t>Most Common Method </a:t>
              </a:r>
              <a:r>
                <a:rPr lang="en-US" sz="1600" b="1">
                  <a:solidFill>
                    <a:srgbClr val="17406D"/>
                  </a:solidFill>
                </a:rPr>
                <a:t>| Firearm</a:t>
              </a:r>
            </a:p>
          </p:txBody>
        </p:sp>
        <p:pic>
          <p:nvPicPr>
            <p:cNvPr id="38" name="Picture 37">
              <a:extLst>
                <a:ext uri="{FF2B5EF4-FFF2-40B4-BE49-F238E27FC236}">
                  <a16:creationId xmlns:a16="http://schemas.microsoft.com/office/drawing/2014/main" id="{C217FB9F-5FC5-4467-BA9C-793B3A98E283}"/>
                </a:ext>
              </a:extLst>
            </p:cNvPr>
            <p:cNvPicPr>
              <a:picLocks noChangeAspect="1"/>
            </p:cNvPicPr>
            <p:nvPr/>
          </p:nvPicPr>
          <p:blipFill>
            <a:blip r:embed="rId5">
              <a:clrChange>
                <a:clrFrom>
                  <a:srgbClr val="F6DD8B"/>
                </a:clrFrom>
                <a:clrTo>
                  <a:srgbClr val="F6DD8B">
                    <a:alpha val="0"/>
                  </a:srgbClr>
                </a:clrTo>
              </a:clrChange>
            </a:blip>
            <a:stretch>
              <a:fillRect/>
            </a:stretch>
          </p:blipFill>
          <p:spPr>
            <a:xfrm>
              <a:off x="5825869" y="5165338"/>
              <a:ext cx="1171574" cy="718565"/>
            </a:xfrm>
            <a:prstGeom prst="rect">
              <a:avLst/>
            </a:prstGeom>
          </p:spPr>
        </p:pic>
        <p:sp>
          <p:nvSpPr>
            <p:cNvPr id="39" name="Rectangle 29">
              <a:extLst>
                <a:ext uri="{FF2B5EF4-FFF2-40B4-BE49-F238E27FC236}">
                  <a16:creationId xmlns:a16="http://schemas.microsoft.com/office/drawing/2014/main" id="{9CD8CAA5-7D3A-4F2C-94DE-782B288332BF}"/>
                </a:ext>
              </a:extLst>
            </p:cNvPr>
            <p:cNvSpPr/>
            <p:nvPr/>
          </p:nvSpPr>
          <p:spPr>
            <a:xfrm>
              <a:off x="6897515" y="5179779"/>
              <a:ext cx="1958499" cy="828308"/>
            </a:xfrm>
            <a:prstGeom prst="rect">
              <a:avLst/>
            </a:prstGeom>
            <a:noFill/>
            <a:ln w="28575">
              <a:noFill/>
            </a:ln>
          </p:spPr>
          <p:txBody>
            <a:bodyPr wrap="square" lIns="91440" tIns="45720" rIns="91440" bIns="45720" anchor="t">
              <a:spAutoFit/>
            </a:bodyPr>
            <a:lstStyle/>
            <a:p>
              <a:pPr marL="0" lvl="1">
                <a:lnSpc>
                  <a:spcPts val="1200"/>
                </a:lnSpc>
                <a:spcAft>
                  <a:spcPts val="1200"/>
                </a:spcAft>
                <a:buSzPct val="80000"/>
                <a:defRPr/>
              </a:pPr>
              <a:r>
                <a:rPr lang="en-US" sz="2400" b="1">
                  <a:solidFill>
                    <a:srgbClr val="17406D"/>
                  </a:solidFill>
                  <a:cs typeface="Arial"/>
                </a:rPr>
                <a:t>60%</a:t>
              </a:r>
              <a:r>
                <a:rPr lang="en-US" sz="1400" b="0">
                  <a:solidFill>
                    <a:srgbClr val="17406D"/>
                  </a:solidFill>
                  <a:cs typeface="Arial"/>
                </a:rPr>
                <a:t> </a:t>
              </a:r>
              <a:r>
                <a:rPr lang="en-US" sz="1400" b="0">
                  <a:solidFill>
                    <a:schemeClr val="accent1">
                      <a:lumMod val="75000"/>
                    </a:schemeClr>
                  </a:solidFill>
                  <a:cs typeface="Arial"/>
                </a:rPr>
                <a:t>Spouses</a:t>
              </a:r>
              <a:r>
                <a:rPr lang="en-US" sz="1400">
                  <a:solidFill>
                    <a:schemeClr val="accent1">
                      <a:lumMod val="75000"/>
                    </a:schemeClr>
                  </a:solidFill>
                  <a:cs typeface="Arial"/>
                </a:rPr>
                <a:t> </a:t>
              </a:r>
            </a:p>
            <a:p>
              <a:pPr marL="0" lvl="1">
                <a:lnSpc>
                  <a:spcPts val="1200"/>
                </a:lnSpc>
                <a:spcAft>
                  <a:spcPts val="1200"/>
                </a:spcAft>
                <a:buSzPct val="80000"/>
                <a:defRPr/>
              </a:pPr>
              <a:endParaRPr lang="en-US" sz="1200">
                <a:solidFill>
                  <a:srgbClr val="17406D"/>
                </a:solidFill>
                <a:cs typeface="Arial"/>
              </a:endParaRPr>
            </a:p>
            <a:p>
              <a:pPr marL="0" lvl="1">
                <a:lnSpc>
                  <a:spcPts val="1200"/>
                </a:lnSpc>
                <a:spcAft>
                  <a:spcPts val="1200"/>
                </a:spcAft>
                <a:buSzPct val="80000"/>
                <a:defRPr/>
              </a:pPr>
              <a:r>
                <a:rPr lang="en-US" sz="2400" b="1">
                  <a:solidFill>
                    <a:srgbClr val="17406D"/>
                  </a:solidFill>
                  <a:cs typeface="Arial"/>
                </a:rPr>
                <a:t>55% </a:t>
              </a:r>
              <a:r>
                <a:rPr lang="en-US" sz="1400" b="0">
                  <a:solidFill>
                    <a:srgbClr val="858585"/>
                  </a:solidFill>
                  <a:cs typeface="Arial"/>
                </a:rPr>
                <a:t>Dependents</a:t>
              </a:r>
            </a:p>
          </p:txBody>
        </p:sp>
        <p:sp>
          <p:nvSpPr>
            <p:cNvPr id="40" name="TextBox 39">
              <a:extLst>
                <a:ext uri="{FF2B5EF4-FFF2-40B4-BE49-F238E27FC236}">
                  <a16:creationId xmlns:a16="http://schemas.microsoft.com/office/drawing/2014/main" id="{E3E002E1-6098-41AD-B4FE-30CF94981E16}"/>
                </a:ext>
              </a:extLst>
            </p:cNvPr>
            <p:cNvSpPr txBox="1"/>
            <p:nvPr/>
          </p:nvSpPr>
          <p:spPr>
            <a:xfrm>
              <a:off x="7033160" y="5321728"/>
              <a:ext cx="2071858" cy="253654"/>
            </a:xfrm>
            <a:prstGeom prst="rect">
              <a:avLst/>
            </a:prstGeom>
            <a:noFill/>
          </p:spPr>
          <p:txBody>
            <a:bodyPr wrap="square" rtlCol="0">
              <a:spAutoFit/>
            </a:bodyPr>
            <a:lstStyle/>
            <a:p>
              <a:pPr marL="117475"/>
              <a:r>
                <a:rPr lang="en-US" sz="1200" b="0">
                  <a:solidFill>
                    <a:schemeClr val="tx1">
                      <a:lumMod val="65000"/>
                      <a:lumOff val="35000"/>
                    </a:schemeClr>
                  </a:solidFill>
                </a:rPr>
                <a:t>(21% Hanging/</a:t>
              </a:r>
              <a:r>
                <a:rPr lang="en-US" sz="1200" b="0" err="1">
                  <a:solidFill>
                    <a:schemeClr val="tx1">
                      <a:lumMod val="65000"/>
                      <a:lumOff val="35000"/>
                    </a:schemeClr>
                  </a:solidFill>
                </a:rPr>
                <a:t>Asphyx</a:t>
              </a:r>
              <a:r>
                <a:rPr lang="en-US" sz="1200" b="0">
                  <a:solidFill>
                    <a:schemeClr val="tx1">
                      <a:lumMod val="65000"/>
                      <a:lumOff val="35000"/>
                    </a:schemeClr>
                  </a:solidFill>
                </a:rPr>
                <a:t>.)</a:t>
              </a:r>
            </a:p>
          </p:txBody>
        </p:sp>
        <p:sp>
          <p:nvSpPr>
            <p:cNvPr id="41" name="TextBox 40">
              <a:extLst>
                <a:ext uri="{FF2B5EF4-FFF2-40B4-BE49-F238E27FC236}">
                  <a16:creationId xmlns:a16="http://schemas.microsoft.com/office/drawing/2014/main" id="{27955DF8-E7F3-4F6F-83E7-3FAC192C9324}"/>
                </a:ext>
              </a:extLst>
            </p:cNvPr>
            <p:cNvSpPr txBox="1"/>
            <p:nvPr/>
          </p:nvSpPr>
          <p:spPr>
            <a:xfrm>
              <a:off x="7057355" y="5954865"/>
              <a:ext cx="2023468" cy="253654"/>
            </a:xfrm>
            <a:prstGeom prst="rect">
              <a:avLst/>
            </a:prstGeom>
            <a:noFill/>
          </p:spPr>
          <p:txBody>
            <a:bodyPr wrap="square" rtlCol="0">
              <a:spAutoFit/>
            </a:bodyPr>
            <a:lstStyle/>
            <a:p>
              <a:pPr marL="117475"/>
              <a:r>
                <a:rPr lang="en-US" sz="1200" b="0">
                  <a:solidFill>
                    <a:schemeClr val="tx1">
                      <a:lumMod val="65000"/>
                      <a:lumOff val="35000"/>
                    </a:schemeClr>
                  </a:solidFill>
                </a:rPr>
                <a:t>(38% Hanging/</a:t>
              </a:r>
              <a:r>
                <a:rPr lang="en-US" sz="1200" b="0" err="1">
                  <a:solidFill>
                    <a:schemeClr val="tx1">
                      <a:lumMod val="65000"/>
                      <a:lumOff val="35000"/>
                    </a:schemeClr>
                  </a:solidFill>
                </a:rPr>
                <a:t>Asphyx</a:t>
              </a:r>
              <a:r>
                <a:rPr lang="en-US" sz="1200" b="0">
                  <a:solidFill>
                    <a:schemeClr val="tx1">
                      <a:lumMod val="65000"/>
                      <a:lumOff val="35000"/>
                    </a:schemeClr>
                  </a:solidFill>
                </a:rPr>
                <a:t>.)</a:t>
              </a:r>
            </a:p>
          </p:txBody>
        </p:sp>
      </p:grpSp>
    </p:spTree>
    <p:extLst>
      <p:ext uri="{BB962C8B-B14F-4D97-AF65-F5344CB8AC3E}">
        <p14:creationId xmlns:p14="http://schemas.microsoft.com/office/powerpoint/2010/main" val="410382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11F79-AE1D-4D79-BD63-54571031AD45}"/>
              </a:ext>
            </a:extLst>
          </p:cNvPr>
          <p:cNvSpPr>
            <a:spLocks noGrp="1"/>
          </p:cNvSpPr>
          <p:nvPr>
            <p:ph type="title"/>
          </p:nvPr>
        </p:nvSpPr>
        <p:spPr>
          <a:xfrm>
            <a:off x="1320800" y="623586"/>
            <a:ext cx="9550400" cy="838200"/>
          </a:xfrm>
        </p:spPr>
        <p:txBody>
          <a:bodyPr/>
          <a:lstStyle/>
          <a:p>
            <a:r>
              <a:rPr lang="en-US" dirty="0"/>
              <a:t>A Social-Ecological Theory of Mental Health</a:t>
            </a:r>
          </a:p>
        </p:txBody>
      </p:sp>
      <p:sp>
        <p:nvSpPr>
          <p:cNvPr id="4" name="Slide Number Placeholder 3">
            <a:extLst>
              <a:ext uri="{FF2B5EF4-FFF2-40B4-BE49-F238E27FC236}">
                <a16:creationId xmlns:a16="http://schemas.microsoft.com/office/drawing/2014/main" id="{660D8A58-E010-4960-864F-CA750B401370}"/>
              </a:ext>
            </a:extLst>
          </p:cNvPr>
          <p:cNvSpPr>
            <a:spLocks noGrp="1"/>
          </p:cNvSpPr>
          <p:nvPr>
            <p:ph type="sldNum" sz="quarter" idx="12"/>
          </p:nvPr>
        </p:nvSpPr>
        <p:spPr/>
        <p:txBody>
          <a:bodyPr/>
          <a:lstStyle/>
          <a:p>
            <a:pPr>
              <a:defRPr/>
            </a:pPr>
            <a:fld id="{2866A3C2-01FD-480D-937A-1689A91DD280}" type="slidenum">
              <a:rPr lang="en-US" smtClean="0"/>
              <a:pPr>
                <a:defRPr/>
              </a:pPr>
              <a:t>4</a:t>
            </a:fld>
            <a:endParaRPr lang="en-US" dirty="0"/>
          </a:p>
        </p:txBody>
      </p:sp>
      <p:sp>
        <p:nvSpPr>
          <p:cNvPr id="5" name="Freeform: Shape 4">
            <a:extLst>
              <a:ext uri="{FF2B5EF4-FFF2-40B4-BE49-F238E27FC236}">
                <a16:creationId xmlns:a16="http://schemas.microsoft.com/office/drawing/2014/main" id="{8E007C28-A959-9196-CA2D-5319C1B1A716}"/>
              </a:ext>
            </a:extLst>
          </p:cNvPr>
          <p:cNvSpPr/>
          <p:nvPr/>
        </p:nvSpPr>
        <p:spPr>
          <a:xfrm>
            <a:off x="-1" y="3429000"/>
            <a:ext cx="777423" cy="1554846"/>
          </a:xfrm>
          <a:custGeom>
            <a:avLst/>
            <a:gdLst>
              <a:gd name="connsiteX0" fmla="*/ 0 w 713260"/>
              <a:gd name="connsiteY0" fmla="*/ 0 h 1426520"/>
              <a:gd name="connsiteX1" fmla="*/ 713260 w 713260"/>
              <a:gd name="connsiteY1" fmla="*/ 713260 h 1426520"/>
              <a:gd name="connsiteX2" fmla="*/ 0 w 713260"/>
              <a:gd name="connsiteY2" fmla="*/ 1426520 h 1426520"/>
              <a:gd name="connsiteX3" fmla="*/ 0 w 713260"/>
              <a:gd name="connsiteY3" fmla="*/ 0 h 1426520"/>
            </a:gdLst>
            <a:ahLst/>
            <a:cxnLst>
              <a:cxn ang="0">
                <a:pos x="connsiteX0" y="connsiteY0"/>
              </a:cxn>
              <a:cxn ang="0">
                <a:pos x="connsiteX1" y="connsiteY1"/>
              </a:cxn>
              <a:cxn ang="0">
                <a:pos x="connsiteX2" y="connsiteY2"/>
              </a:cxn>
              <a:cxn ang="0">
                <a:pos x="connsiteX3" y="connsiteY3"/>
              </a:cxn>
            </a:cxnLst>
            <a:rect l="l" t="t" r="r" b="b"/>
            <a:pathLst>
              <a:path w="713260" h="1426520">
                <a:moveTo>
                  <a:pt x="0" y="0"/>
                </a:moveTo>
                <a:cubicBezTo>
                  <a:pt x="393923" y="0"/>
                  <a:pt x="713260" y="319337"/>
                  <a:pt x="713260" y="713260"/>
                </a:cubicBezTo>
                <a:cubicBezTo>
                  <a:pt x="713260" y="1107183"/>
                  <a:pt x="393923" y="1426520"/>
                  <a:pt x="0" y="1426520"/>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9" name="Rectangle 18">
            <a:extLst>
              <a:ext uri="{FF2B5EF4-FFF2-40B4-BE49-F238E27FC236}">
                <a16:creationId xmlns:a16="http://schemas.microsoft.com/office/drawing/2014/main" id="{52833BAD-3245-C68F-650E-C0F902F62BC9}"/>
              </a:ext>
            </a:extLst>
          </p:cNvPr>
          <p:cNvSpPr/>
          <p:nvPr/>
        </p:nvSpPr>
        <p:spPr>
          <a:xfrm rot="1552322">
            <a:off x="1691435" y="5624698"/>
            <a:ext cx="955868" cy="1951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7F11EF35-C420-DF6E-BB44-634907934D06}"/>
              </a:ext>
            </a:extLst>
          </p:cNvPr>
          <p:cNvSpPr/>
          <p:nvPr/>
        </p:nvSpPr>
        <p:spPr>
          <a:xfrm>
            <a:off x="19049" y="2203870"/>
            <a:ext cx="2121155" cy="4213658"/>
          </a:xfrm>
          <a:custGeom>
            <a:avLst/>
            <a:gdLst>
              <a:gd name="connsiteX0" fmla="*/ 13144 w 1946091"/>
              <a:gd name="connsiteY0" fmla="*/ 0 h 3865894"/>
              <a:gd name="connsiteX1" fmla="*/ 1946091 w 1946091"/>
              <a:gd name="connsiteY1" fmla="*/ 1932947 h 3865894"/>
              <a:gd name="connsiteX2" fmla="*/ 13144 w 1946091"/>
              <a:gd name="connsiteY2" fmla="*/ 3865894 h 3865894"/>
              <a:gd name="connsiteX3" fmla="*/ 0 w 1946091"/>
              <a:gd name="connsiteY3" fmla="*/ 3865231 h 3865894"/>
              <a:gd name="connsiteX4" fmla="*/ 0 w 1946091"/>
              <a:gd name="connsiteY4" fmla="*/ 3557147 h 3865894"/>
              <a:gd name="connsiteX5" fmla="*/ 1623571 w 1946091"/>
              <a:gd name="connsiteY5" fmla="*/ 1933576 h 3865894"/>
              <a:gd name="connsiteX6" fmla="*/ 0 w 1946091"/>
              <a:gd name="connsiteY6" fmla="*/ 310005 h 3865894"/>
              <a:gd name="connsiteX7" fmla="*/ 0 w 1946091"/>
              <a:gd name="connsiteY7" fmla="*/ 664 h 3865894"/>
              <a:gd name="connsiteX8" fmla="*/ 13144 w 1946091"/>
              <a:gd name="connsiteY8" fmla="*/ 0 h 386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091" h="3865894">
                <a:moveTo>
                  <a:pt x="13144" y="0"/>
                </a:moveTo>
                <a:cubicBezTo>
                  <a:pt x="1080681" y="0"/>
                  <a:pt x="1946091" y="865410"/>
                  <a:pt x="1946091" y="1932947"/>
                </a:cubicBezTo>
                <a:cubicBezTo>
                  <a:pt x="1946091" y="3000484"/>
                  <a:pt x="1080681" y="3865894"/>
                  <a:pt x="13144" y="3865894"/>
                </a:cubicBezTo>
                <a:lnTo>
                  <a:pt x="0" y="3865231"/>
                </a:lnTo>
                <a:lnTo>
                  <a:pt x="0" y="3557147"/>
                </a:lnTo>
                <a:cubicBezTo>
                  <a:pt x="896674" y="3557147"/>
                  <a:pt x="1623571" y="2830250"/>
                  <a:pt x="1623571" y="1933576"/>
                </a:cubicBezTo>
                <a:cubicBezTo>
                  <a:pt x="1623571" y="1036902"/>
                  <a:pt x="896674" y="310005"/>
                  <a:pt x="0" y="310005"/>
                </a:cubicBezTo>
                <a:lnTo>
                  <a:pt x="0" y="664"/>
                </a:lnTo>
                <a:lnTo>
                  <a:pt x="1314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Freeform: Shape 15">
            <a:extLst>
              <a:ext uri="{FF2B5EF4-FFF2-40B4-BE49-F238E27FC236}">
                <a16:creationId xmlns:a16="http://schemas.microsoft.com/office/drawing/2014/main" id="{590BD1E2-1998-F8F4-C599-B24DF4FF1405}"/>
              </a:ext>
            </a:extLst>
          </p:cNvPr>
          <p:cNvSpPr/>
          <p:nvPr/>
        </p:nvSpPr>
        <p:spPr>
          <a:xfrm>
            <a:off x="19048" y="2534941"/>
            <a:ext cx="1769622" cy="3539244"/>
          </a:xfrm>
          <a:custGeom>
            <a:avLst/>
            <a:gdLst>
              <a:gd name="connsiteX0" fmla="*/ 0 w 1623571"/>
              <a:gd name="connsiteY0" fmla="*/ 0 h 3247142"/>
              <a:gd name="connsiteX1" fmla="*/ 1623571 w 1623571"/>
              <a:gd name="connsiteY1" fmla="*/ 1623571 h 3247142"/>
              <a:gd name="connsiteX2" fmla="*/ 0 w 1623571"/>
              <a:gd name="connsiteY2" fmla="*/ 3247142 h 3247142"/>
              <a:gd name="connsiteX3" fmla="*/ 0 w 1623571"/>
              <a:gd name="connsiteY3" fmla="*/ 2917364 h 3247142"/>
              <a:gd name="connsiteX4" fmla="*/ 13143 w 1623571"/>
              <a:gd name="connsiteY4" fmla="*/ 2918027 h 3247142"/>
              <a:gd name="connsiteX5" fmla="*/ 1308229 w 1623571"/>
              <a:gd name="connsiteY5" fmla="*/ 1622941 h 3247142"/>
              <a:gd name="connsiteX6" fmla="*/ 13143 w 1623571"/>
              <a:gd name="connsiteY6" fmla="*/ 327855 h 3247142"/>
              <a:gd name="connsiteX7" fmla="*/ 0 w 1623571"/>
              <a:gd name="connsiteY7" fmla="*/ 328519 h 3247142"/>
              <a:gd name="connsiteX8" fmla="*/ 0 w 1623571"/>
              <a:gd name="connsiteY8" fmla="*/ 0 h 324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3571" h="3247142">
                <a:moveTo>
                  <a:pt x="0" y="0"/>
                </a:moveTo>
                <a:cubicBezTo>
                  <a:pt x="896674" y="0"/>
                  <a:pt x="1623571" y="726897"/>
                  <a:pt x="1623571" y="1623571"/>
                </a:cubicBezTo>
                <a:cubicBezTo>
                  <a:pt x="1623571" y="2520245"/>
                  <a:pt x="896674" y="3247142"/>
                  <a:pt x="0" y="3247142"/>
                </a:cubicBezTo>
                <a:lnTo>
                  <a:pt x="0" y="2917364"/>
                </a:lnTo>
                <a:lnTo>
                  <a:pt x="13143" y="2918027"/>
                </a:lnTo>
                <a:cubicBezTo>
                  <a:pt x="728399" y="2918027"/>
                  <a:pt x="1308229" y="2338197"/>
                  <a:pt x="1308229" y="1622941"/>
                </a:cubicBezTo>
                <a:cubicBezTo>
                  <a:pt x="1308229" y="907685"/>
                  <a:pt x="728399" y="327855"/>
                  <a:pt x="13143" y="327855"/>
                </a:cubicBezTo>
                <a:lnTo>
                  <a:pt x="0" y="328519"/>
                </a:lnTo>
                <a:lnTo>
                  <a:pt x="0" y="0"/>
                </a:ln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8" name="Rectangle 17">
            <a:extLst>
              <a:ext uri="{FF2B5EF4-FFF2-40B4-BE49-F238E27FC236}">
                <a16:creationId xmlns:a16="http://schemas.microsoft.com/office/drawing/2014/main" id="{412956ED-28F6-359A-09F1-56750C84A619}"/>
              </a:ext>
            </a:extLst>
          </p:cNvPr>
          <p:cNvSpPr/>
          <p:nvPr/>
        </p:nvSpPr>
        <p:spPr>
          <a:xfrm rot="485558">
            <a:off x="1707197" y="4665470"/>
            <a:ext cx="1399485" cy="195176"/>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3" name="Freeform: Shape 12">
            <a:extLst>
              <a:ext uri="{FF2B5EF4-FFF2-40B4-BE49-F238E27FC236}">
                <a16:creationId xmlns:a16="http://schemas.microsoft.com/office/drawing/2014/main" id="{D52FAC8E-5230-DEF7-2E95-A22468177285}"/>
              </a:ext>
            </a:extLst>
          </p:cNvPr>
          <p:cNvSpPr/>
          <p:nvPr/>
        </p:nvSpPr>
        <p:spPr>
          <a:xfrm>
            <a:off x="19047" y="2846797"/>
            <a:ext cx="1425913" cy="2875489"/>
          </a:xfrm>
          <a:custGeom>
            <a:avLst/>
            <a:gdLst>
              <a:gd name="connsiteX0" fmla="*/ 13143 w 1308229"/>
              <a:gd name="connsiteY0" fmla="*/ 0 h 2590172"/>
              <a:gd name="connsiteX1" fmla="*/ 1308229 w 1308229"/>
              <a:gd name="connsiteY1" fmla="*/ 1295086 h 2590172"/>
              <a:gd name="connsiteX2" fmla="*/ 13143 w 1308229"/>
              <a:gd name="connsiteY2" fmla="*/ 2590172 h 2590172"/>
              <a:gd name="connsiteX3" fmla="*/ 0 w 1308229"/>
              <a:gd name="connsiteY3" fmla="*/ 2589509 h 2590172"/>
              <a:gd name="connsiteX4" fmla="*/ 0 w 1308229"/>
              <a:gd name="connsiteY4" fmla="*/ 2272496 h 2590172"/>
              <a:gd name="connsiteX5" fmla="*/ 13143 w 1308229"/>
              <a:gd name="connsiteY5" fmla="*/ 2273159 h 2590172"/>
              <a:gd name="connsiteX6" fmla="*/ 1011373 w 1308229"/>
              <a:gd name="connsiteY6" fmla="*/ 1274929 h 2590172"/>
              <a:gd name="connsiteX7" fmla="*/ 13143 w 1308229"/>
              <a:gd name="connsiteY7" fmla="*/ 276699 h 2590172"/>
              <a:gd name="connsiteX8" fmla="*/ 0 w 1308229"/>
              <a:gd name="connsiteY8" fmla="*/ 277363 h 2590172"/>
              <a:gd name="connsiteX9" fmla="*/ 0 w 1308229"/>
              <a:gd name="connsiteY9" fmla="*/ 664 h 2590172"/>
              <a:gd name="connsiteX10" fmla="*/ 13143 w 1308229"/>
              <a:gd name="connsiteY10" fmla="*/ 0 h 25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8229" h="2590172">
                <a:moveTo>
                  <a:pt x="13143" y="0"/>
                </a:moveTo>
                <a:cubicBezTo>
                  <a:pt x="728399" y="0"/>
                  <a:pt x="1308229" y="579830"/>
                  <a:pt x="1308229" y="1295086"/>
                </a:cubicBezTo>
                <a:cubicBezTo>
                  <a:pt x="1308229" y="2010342"/>
                  <a:pt x="728399" y="2590172"/>
                  <a:pt x="13143" y="2590172"/>
                </a:cubicBezTo>
                <a:lnTo>
                  <a:pt x="0" y="2589509"/>
                </a:lnTo>
                <a:lnTo>
                  <a:pt x="0" y="2272496"/>
                </a:lnTo>
                <a:lnTo>
                  <a:pt x="13143" y="2273159"/>
                </a:lnTo>
                <a:cubicBezTo>
                  <a:pt x="564450" y="2273159"/>
                  <a:pt x="1011373" y="1826236"/>
                  <a:pt x="1011373" y="1274929"/>
                </a:cubicBezTo>
                <a:cubicBezTo>
                  <a:pt x="1011373" y="723622"/>
                  <a:pt x="564450" y="276699"/>
                  <a:pt x="13143" y="276699"/>
                </a:cubicBezTo>
                <a:lnTo>
                  <a:pt x="0" y="277363"/>
                </a:lnTo>
                <a:lnTo>
                  <a:pt x="0" y="664"/>
                </a:lnTo>
                <a:lnTo>
                  <a:pt x="13143" y="0"/>
                </a:lnTo>
                <a:close/>
              </a:path>
            </a:pathLst>
          </a:cu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5" name="Rectangle 14">
            <a:extLst>
              <a:ext uri="{FF2B5EF4-FFF2-40B4-BE49-F238E27FC236}">
                <a16:creationId xmlns:a16="http://schemas.microsoft.com/office/drawing/2014/main" id="{28CB5402-307B-5CF8-1046-148854E4004F}"/>
              </a:ext>
            </a:extLst>
          </p:cNvPr>
          <p:cNvSpPr/>
          <p:nvPr/>
        </p:nvSpPr>
        <p:spPr>
          <a:xfrm rot="20851352">
            <a:off x="1385348" y="3817212"/>
            <a:ext cx="1693377" cy="195176"/>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0" name="Freeform: Shape 9">
            <a:extLst>
              <a:ext uri="{FF2B5EF4-FFF2-40B4-BE49-F238E27FC236}">
                <a16:creationId xmlns:a16="http://schemas.microsoft.com/office/drawing/2014/main" id="{D4290D6D-7D9D-0B66-DD06-5ABBE62E5E05}"/>
              </a:ext>
            </a:extLst>
          </p:cNvPr>
          <p:cNvSpPr/>
          <p:nvPr/>
        </p:nvSpPr>
        <p:spPr>
          <a:xfrm>
            <a:off x="19048" y="3133818"/>
            <a:ext cx="1131302" cy="2292108"/>
          </a:xfrm>
          <a:custGeom>
            <a:avLst/>
            <a:gdLst>
              <a:gd name="connsiteX0" fmla="*/ 13143 w 1011373"/>
              <a:gd name="connsiteY0" fmla="*/ 0 h 1996460"/>
              <a:gd name="connsiteX1" fmla="*/ 1011373 w 1011373"/>
              <a:gd name="connsiteY1" fmla="*/ 998230 h 1996460"/>
              <a:gd name="connsiteX2" fmla="*/ 13143 w 1011373"/>
              <a:gd name="connsiteY2" fmla="*/ 1996460 h 1996460"/>
              <a:gd name="connsiteX3" fmla="*/ 0 w 1011373"/>
              <a:gd name="connsiteY3" fmla="*/ 1995797 h 1996460"/>
              <a:gd name="connsiteX4" fmla="*/ 0 w 1011373"/>
              <a:gd name="connsiteY4" fmla="*/ 1737091 h 1996460"/>
              <a:gd name="connsiteX5" fmla="*/ 713260 w 1011373"/>
              <a:gd name="connsiteY5" fmla="*/ 1023831 h 1996460"/>
              <a:gd name="connsiteX6" fmla="*/ 0 w 1011373"/>
              <a:gd name="connsiteY6" fmla="*/ 310571 h 1996460"/>
              <a:gd name="connsiteX7" fmla="*/ 0 w 1011373"/>
              <a:gd name="connsiteY7" fmla="*/ 664 h 1996460"/>
              <a:gd name="connsiteX8" fmla="*/ 13143 w 1011373"/>
              <a:gd name="connsiteY8" fmla="*/ 0 h 199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373" h="1996460">
                <a:moveTo>
                  <a:pt x="13143" y="0"/>
                </a:moveTo>
                <a:cubicBezTo>
                  <a:pt x="564450" y="0"/>
                  <a:pt x="1011373" y="446923"/>
                  <a:pt x="1011373" y="998230"/>
                </a:cubicBezTo>
                <a:cubicBezTo>
                  <a:pt x="1011373" y="1549537"/>
                  <a:pt x="564450" y="1996460"/>
                  <a:pt x="13143" y="1996460"/>
                </a:cubicBezTo>
                <a:lnTo>
                  <a:pt x="0" y="1995797"/>
                </a:lnTo>
                <a:lnTo>
                  <a:pt x="0" y="1737091"/>
                </a:lnTo>
                <a:cubicBezTo>
                  <a:pt x="393923" y="1737091"/>
                  <a:pt x="713260" y="1417754"/>
                  <a:pt x="713260" y="1023831"/>
                </a:cubicBezTo>
                <a:cubicBezTo>
                  <a:pt x="713260" y="629908"/>
                  <a:pt x="393923" y="310571"/>
                  <a:pt x="0" y="310571"/>
                </a:cubicBezTo>
                <a:lnTo>
                  <a:pt x="0" y="664"/>
                </a:lnTo>
                <a:lnTo>
                  <a:pt x="13143" y="0"/>
                </a:lnTo>
                <a:close/>
              </a:path>
            </a:pathLst>
          </a:custGeom>
          <a:solidFill>
            <a:srgbClr val="2D2D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93B2819F-BEDE-58C7-3FAE-009ABC329173}"/>
              </a:ext>
            </a:extLst>
          </p:cNvPr>
          <p:cNvSpPr/>
          <p:nvPr/>
        </p:nvSpPr>
        <p:spPr>
          <a:xfrm rot="19938126">
            <a:off x="834625" y="3193430"/>
            <a:ext cx="1862714" cy="195176"/>
          </a:xfrm>
          <a:prstGeom prst="rect">
            <a:avLst/>
          </a:prstGeom>
          <a:solidFill>
            <a:srgbClr val="2D2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2" name="Content Placeholder 2">
            <a:extLst>
              <a:ext uri="{FF2B5EF4-FFF2-40B4-BE49-F238E27FC236}">
                <a16:creationId xmlns:a16="http://schemas.microsoft.com/office/drawing/2014/main" id="{A71AFC61-DB87-76A3-CAF3-B0E7432D6EA6}"/>
              </a:ext>
            </a:extLst>
          </p:cNvPr>
          <p:cNvSpPr txBox="1">
            <a:spLocks/>
          </p:cNvSpPr>
          <p:nvPr/>
        </p:nvSpPr>
        <p:spPr>
          <a:xfrm>
            <a:off x="3368852" y="2223299"/>
            <a:ext cx="5730760" cy="934822"/>
          </a:xfrm>
          <a:prstGeom prst="rect">
            <a:avLst/>
          </a:prstGeom>
        </p:spPr>
        <p:txBody>
          <a:bodyPr vert="horz" lIns="91440" tIns="45720" rIns="91440" bIns="45720" rtlCol="0">
            <a:normAutofit fontScale="32500" lnSpcReduction="20000"/>
          </a:bodyPr>
          <a:lstStyle>
            <a:defPPr>
              <a:defRPr kern="0"/>
            </a:defPPr>
          </a:lstStyle>
          <a:p>
            <a:r>
              <a:rPr lang="en-US" sz="7400" b="1" dirty="0">
                <a:solidFill>
                  <a:prstClr val="black"/>
                </a:solidFill>
              </a:rPr>
              <a:t>Individual</a:t>
            </a:r>
            <a:r>
              <a:rPr lang="en-US" sz="6000" b="1" dirty="0">
                <a:solidFill>
                  <a:prstClr val="black"/>
                </a:solidFill>
              </a:rPr>
              <a:t> </a:t>
            </a:r>
          </a:p>
          <a:p>
            <a:r>
              <a:rPr lang="en-US" sz="6200" dirty="0">
                <a:solidFill>
                  <a:prstClr val="black"/>
                </a:solidFill>
              </a:rPr>
              <a:t>Identifies biological &amp; personal history factors that affect mental health</a:t>
            </a:r>
          </a:p>
        </p:txBody>
      </p:sp>
      <p:sp>
        <p:nvSpPr>
          <p:cNvPr id="23" name="Content Placeholder 2">
            <a:extLst>
              <a:ext uri="{FF2B5EF4-FFF2-40B4-BE49-F238E27FC236}">
                <a16:creationId xmlns:a16="http://schemas.microsoft.com/office/drawing/2014/main" id="{EF66FC21-5A4B-B3E4-4D4F-7C4351B3CE95}"/>
              </a:ext>
            </a:extLst>
          </p:cNvPr>
          <p:cNvSpPr txBox="1">
            <a:spLocks/>
          </p:cNvSpPr>
          <p:nvPr/>
        </p:nvSpPr>
        <p:spPr>
          <a:xfrm>
            <a:off x="3341751" y="5686930"/>
            <a:ext cx="5858814" cy="972848"/>
          </a:xfrm>
          <a:prstGeom prst="rect">
            <a:avLst/>
          </a:prstGeom>
        </p:spPr>
        <p:txBody>
          <a:bodyPr vert="horz" lIns="91440" tIns="45720" rIns="91440" bIns="45720" rtlCol="0">
            <a:noAutofit/>
          </a:bodyPr>
          <a:lstStyle>
            <a:defPPr>
              <a:defRPr kern="0"/>
            </a:defPPr>
          </a:lstStyle>
          <a:p>
            <a:pPr marL="0" indent="0">
              <a:buNone/>
            </a:pPr>
            <a:r>
              <a:rPr lang="en-US" sz="2400" b="1" dirty="0">
                <a:solidFill>
                  <a:prstClr val="black"/>
                </a:solidFill>
              </a:rPr>
              <a:t>Societal</a:t>
            </a:r>
          </a:p>
          <a:p>
            <a:pPr marL="0" indent="0">
              <a:buNone/>
            </a:pPr>
            <a:r>
              <a:rPr lang="en-US" sz="2000" dirty="0">
                <a:solidFill>
                  <a:prstClr val="black"/>
                </a:solidFill>
              </a:rPr>
              <a:t>Broad societal factors that help create a climate in which mental health may occur</a:t>
            </a:r>
          </a:p>
        </p:txBody>
      </p:sp>
      <p:sp>
        <p:nvSpPr>
          <p:cNvPr id="24" name="Content Placeholder 2">
            <a:extLst>
              <a:ext uri="{FF2B5EF4-FFF2-40B4-BE49-F238E27FC236}">
                <a16:creationId xmlns:a16="http://schemas.microsoft.com/office/drawing/2014/main" id="{101F2916-EF79-320F-9C19-35401C3F5605}"/>
              </a:ext>
            </a:extLst>
          </p:cNvPr>
          <p:cNvSpPr txBox="1">
            <a:spLocks/>
          </p:cNvSpPr>
          <p:nvPr/>
        </p:nvSpPr>
        <p:spPr>
          <a:xfrm>
            <a:off x="3970970" y="3199500"/>
            <a:ext cx="3924229" cy="1290821"/>
          </a:xfrm>
          <a:prstGeom prst="rect">
            <a:avLst/>
          </a:prstGeom>
        </p:spPr>
        <p:txBody>
          <a:bodyPr vert="horz" lIns="91440" tIns="45720" rIns="91440" bIns="45720" rtlCol="0">
            <a:normAutofit/>
          </a:bodyPr>
          <a:lstStyle>
            <a:defPPr>
              <a:defRPr kern="0"/>
            </a:defPPr>
          </a:lstStyle>
          <a:p>
            <a:pPr marL="0" indent="0">
              <a:buNone/>
            </a:pPr>
            <a:r>
              <a:rPr lang="en-US" sz="2400" b="1" dirty="0">
                <a:solidFill>
                  <a:prstClr val="black"/>
                </a:solidFill>
              </a:rPr>
              <a:t>Relationship</a:t>
            </a:r>
          </a:p>
          <a:p>
            <a:pPr marL="0" indent="0">
              <a:buNone/>
            </a:pPr>
            <a:r>
              <a:rPr lang="en-US" sz="2000" dirty="0">
                <a:solidFill>
                  <a:prstClr val="black"/>
                </a:solidFill>
              </a:rPr>
              <a:t>Examines close relationships that may increase the risk factors </a:t>
            </a:r>
          </a:p>
        </p:txBody>
      </p:sp>
      <p:sp>
        <p:nvSpPr>
          <p:cNvPr id="25" name="Content Placeholder 2">
            <a:extLst>
              <a:ext uri="{FF2B5EF4-FFF2-40B4-BE49-F238E27FC236}">
                <a16:creationId xmlns:a16="http://schemas.microsoft.com/office/drawing/2014/main" id="{31B5B561-0659-DA94-C32D-AC862EDD9ABE}"/>
              </a:ext>
            </a:extLst>
          </p:cNvPr>
          <p:cNvSpPr txBox="1">
            <a:spLocks/>
          </p:cNvSpPr>
          <p:nvPr/>
        </p:nvSpPr>
        <p:spPr>
          <a:xfrm>
            <a:off x="3918304" y="4531702"/>
            <a:ext cx="4584714" cy="1127297"/>
          </a:xfrm>
          <a:prstGeom prst="rect">
            <a:avLst/>
          </a:prstGeom>
        </p:spPr>
        <p:txBody>
          <a:bodyPr vert="horz" lIns="91440" tIns="45720" rIns="91440" bIns="45720" rtlCol="0">
            <a:normAutofit/>
          </a:bodyPr>
          <a:lstStyle>
            <a:defPPr>
              <a:defRPr kern="0"/>
            </a:defPPr>
          </a:lstStyle>
          <a:p>
            <a:r>
              <a:rPr lang="en-US" sz="2400" b="1" dirty="0">
                <a:solidFill>
                  <a:prstClr val="black"/>
                </a:solidFill>
              </a:rPr>
              <a:t>Community</a:t>
            </a:r>
          </a:p>
          <a:p>
            <a:r>
              <a:rPr lang="en-US" sz="2000" dirty="0">
                <a:solidFill>
                  <a:prstClr val="black"/>
                </a:solidFill>
              </a:rPr>
              <a:t>Explores the settings in which social relationships occur </a:t>
            </a:r>
          </a:p>
        </p:txBody>
      </p:sp>
      <p:sp>
        <p:nvSpPr>
          <p:cNvPr id="26" name="TextBox 25">
            <a:extLst>
              <a:ext uri="{FF2B5EF4-FFF2-40B4-BE49-F238E27FC236}">
                <a16:creationId xmlns:a16="http://schemas.microsoft.com/office/drawing/2014/main" id="{3D42AFF5-7DB5-4670-8064-5C38F0CCF644}"/>
              </a:ext>
            </a:extLst>
          </p:cNvPr>
          <p:cNvSpPr txBox="1"/>
          <p:nvPr/>
        </p:nvSpPr>
        <p:spPr>
          <a:xfrm>
            <a:off x="2221525" y="1302030"/>
            <a:ext cx="8025414" cy="830997"/>
          </a:xfrm>
          <a:prstGeom prst="rect">
            <a:avLst/>
          </a:prstGeom>
          <a:solidFill>
            <a:schemeClr val="bg1">
              <a:lumMod val="85000"/>
            </a:schemeClr>
          </a:solidFill>
        </p:spPr>
        <p:txBody>
          <a:bodyPr wrap="square" rtlCol="0">
            <a:spAutoFit/>
          </a:bodyPr>
          <a:lstStyle/>
          <a:p>
            <a:pPr algn="ctr"/>
            <a:r>
              <a:rPr lang="en-US" sz="2400" i="1" dirty="0"/>
              <a:t>Goal: Promote mental wellness using an integration of general and population-specific risk and protective factors</a:t>
            </a:r>
          </a:p>
        </p:txBody>
      </p:sp>
      <p:sp>
        <p:nvSpPr>
          <p:cNvPr id="28" name="Oval 27">
            <a:extLst>
              <a:ext uri="{FF2B5EF4-FFF2-40B4-BE49-F238E27FC236}">
                <a16:creationId xmlns:a16="http://schemas.microsoft.com/office/drawing/2014/main" id="{DEF38A85-675F-45D9-B8A3-CB61F7AF4A30}"/>
              </a:ext>
            </a:extLst>
          </p:cNvPr>
          <p:cNvSpPr/>
          <p:nvPr/>
        </p:nvSpPr>
        <p:spPr>
          <a:xfrm>
            <a:off x="8779607" y="2534941"/>
            <a:ext cx="3004663" cy="2981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Prevention requires understanding all these factors influence mental health</a:t>
            </a:r>
          </a:p>
        </p:txBody>
      </p:sp>
      <p:sp>
        <p:nvSpPr>
          <p:cNvPr id="31" name="Star: 5 Points 30">
            <a:extLst>
              <a:ext uri="{FF2B5EF4-FFF2-40B4-BE49-F238E27FC236}">
                <a16:creationId xmlns:a16="http://schemas.microsoft.com/office/drawing/2014/main" id="{FF699F1F-41D5-41D1-A222-3D61190CD230}"/>
              </a:ext>
            </a:extLst>
          </p:cNvPr>
          <p:cNvSpPr/>
          <p:nvPr/>
        </p:nvSpPr>
        <p:spPr>
          <a:xfrm>
            <a:off x="9200565" y="3199500"/>
            <a:ext cx="431706" cy="38132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Badge 1 with solid fill">
            <a:extLst>
              <a:ext uri="{FF2B5EF4-FFF2-40B4-BE49-F238E27FC236}">
                <a16:creationId xmlns:a16="http://schemas.microsoft.com/office/drawing/2014/main" id="{559F6D4E-AE79-4D2F-8FAC-F05C8FAA1F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4470" y="2113696"/>
            <a:ext cx="1047924" cy="1047924"/>
          </a:xfrm>
          <a:prstGeom prst="rect">
            <a:avLst/>
          </a:prstGeom>
        </p:spPr>
      </p:pic>
      <p:pic>
        <p:nvPicPr>
          <p:cNvPr id="35" name="Graphic 34" descr="Badge with solid fill">
            <a:extLst>
              <a:ext uri="{FF2B5EF4-FFF2-40B4-BE49-F238E27FC236}">
                <a16:creationId xmlns:a16="http://schemas.microsoft.com/office/drawing/2014/main" id="{2765D7BB-F0AF-44F9-A227-BECBD683AF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8645" y="3109124"/>
            <a:ext cx="1047924" cy="1047924"/>
          </a:xfrm>
          <a:prstGeom prst="rect">
            <a:avLst/>
          </a:prstGeom>
        </p:spPr>
      </p:pic>
      <p:pic>
        <p:nvPicPr>
          <p:cNvPr id="37" name="Graphic 36" descr="Badge 3 with solid fill">
            <a:extLst>
              <a:ext uri="{FF2B5EF4-FFF2-40B4-BE49-F238E27FC236}">
                <a16:creationId xmlns:a16="http://schemas.microsoft.com/office/drawing/2014/main" id="{04DF469E-26A1-4637-A93C-ABA2E43429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8450" y="4379524"/>
            <a:ext cx="1047924" cy="1047924"/>
          </a:xfrm>
          <a:prstGeom prst="rect">
            <a:avLst/>
          </a:prstGeom>
        </p:spPr>
      </p:pic>
      <p:pic>
        <p:nvPicPr>
          <p:cNvPr id="39" name="Graphic 38" descr="Badge 4 with solid fill">
            <a:extLst>
              <a:ext uri="{FF2B5EF4-FFF2-40B4-BE49-F238E27FC236}">
                <a16:creationId xmlns:a16="http://schemas.microsoft.com/office/drawing/2014/main" id="{A2C9F80C-5DA0-4ED9-9BC0-19FE6403D9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34814" y="5530853"/>
            <a:ext cx="1031126" cy="1031126"/>
          </a:xfrm>
          <a:prstGeom prst="rect">
            <a:avLst/>
          </a:prstGeom>
        </p:spPr>
      </p:pic>
    </p:spTree>
    <p:extLst>
      <p:ext uri="{BB962C8B-B14F-4D97-AF65-F5344CB8AC3E}">
        <p14:creationId xmlns:p14="http://schemas.microsoft.com/office/powerpoint/2010/main" val="337658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4E8445-98FE-4F76-A71A-50CA7BF6BDE0}"/>
              </a:ext>
            </a:extLst>
          </p:cNvPr>
          <p:cNvPicPr>
            <a:picLocks noGrp="1" noChangeAspect="1"/>
          </p:cNvPicPr>
          <p:nvPr>
            <p:ph idx="1"/>
          </p:nvPr>
        </p:nvPicPr>
        <p:blipFill>
          <a:blip r:embed="rId3"/>
          <a:stretch>
            <a:fillRect/>
          </a:stretch>
        </p:blipFill>
        <p:spPr>
          <a:xfrm>
            <a:off x="708251" y="1530332"/>
            <a:ext cx="4253905" cy="4253905"/>
          </a:xfrm>
          <a:prstGeom prst="rect">
            <a:avLst/>
          </a:prstGeom>
        </p:spPr>
      </p:pic>
      <p:sp>
        <p:nvSpPr>
          <p:cNvPr id="3" name="Title 2">
            <a:extLst>
              <a:ext uri="{FF2B5EF4-FFF2-40B4-BE49-F238E27FC236}">
                <a16:creationId xmlns:a16="http://schemas.microsoft.com/office/drawing/2014/main" id="{CCCD0FB6-C914-4BFE-A19C-510A2FEB5CFC}"/>
              </a:ext>
            </a:extLst>
          </p:cNvPr>
          <p:cNvSpPr>
            <a:spLocks noGrp="1"/>
          </p:cNvSpPr>
          <p:nvPr>
            <p:ph type="title"/>
          </p:nvPr>
        </p:nvSpPr>
        <p:spPr>
          <a:xfrm>
            <a:off x="1320800" y="654663"/>
            <a:ext cx="9550400" cy="838200"/>
          </a:xfrm>
        </p:spPr>
        <p:txBody>
          <a:bodyPr/>
          <a:lstStyle/>
          <a:p>
            <a:r>
              <a:rPr lang="en-US" dirty="0"/>
              <a:t>Public Health Approach</a:t>
            </a:r>
          </a:p>
        </p:txBody>
      </p:sp>
      <p:sp>
        <p:nvSpPr>
          <p:cNvPr id="4" name="Slide Number Placeholder 3">
            <a:extLst>
              <a:ext uri="{FF2B5EF4-FFF2-40B4-BE49-F238E27FC236}">
                <a16:creationId xmlns:a16="http://schemas.microsoft.com/office/drawing/2014/main" id="{12DAFA3A-4E69-4BBE-BC8D-277600D0318D}"/>
              </a:ext>
            </a:extLst>
          </p:cNvPr>
          <p:cNvSpPr>
            <a:spLocks noGrp="1"/>
          </p:cNvSpPr>
          <p:nvPr>
            <p:ph type="sldNum" sz="quarter" idx="12"/>
          </p:nvPr>
        </p:nvSpPr>
        <p:spPr/>
        <p:txBody>
          <a:bodyPr/>
          <a:lstStyle/>
          <a:p>
            <a:pPr>
              <a:defRPr/>
            </a:pPr>
            <a:fld id="{2866A3C2-01FD-480D-937A-1689A91DD280}" type="slidenum">
              <a:rPr lang="en-US" smtClean="0"/>
              <a:pPr>
                <a:defRPr/>
              </a:pPr>
              <a:t>5</a:t>
            </a:fld>
            <a:endParaRPr lang="en-US"/>
          </a:p>
        </p:txBody>
      </p:sp>
      <p:sp>
        <p:nvSpPr>
          <p:cNvPr id="8" name="TextBox 7">
            <a:extLst>
              <a:ext uri="{FF2B5EF4-FFF2-40B4-BE49-F238E27FC236}">
                <a16:creationId xmlns:a16="http://schemas.microsoft.com/office/drawing/2014/main" id="{E164EE44-2877-4936-A94B-BE29ED4A99EA}"/>
              </a:ext>
            </a:extLst>
          </p:cNvPr>
          <p:cNvSpPr txBox="1"/>
          <p:nvPr/>
        </p:nvSpPr>
        <p:spPr>
          <a:xfrm>
            <a:off x="5733247" y="1636611"/>
            <a:ext cx="5747553" cy="3847720"/>
          </a:xfrm>
          <a:prstGeom prst="rect">
            <a:avLst/>
          </a:prstGeom>
          <a:noFill/>
        </p:spPr>
        <p:txBody>
          <a:bodyPr wrap="square">
            <a:spAutoFit/>
          </a:bodyPr>
          <a:lstStyle/>
          <a:p>
            <a:pPr>
              <a:lnSpc>
                <a:spcPct val="107000"/>
              </a:lnSpc>
              <a:spcBef>
                <a:spcPts val="600"/>
              </a:spcBef>
            </a:pPr>
            <a:r>
              <a:rPr lang="en-US" dirty="0">
                <a:ea typeface="Times New Roman" panose="02020603050405020304" pitchFamily="18" charset="0"/>
                <a:cs typeface="Arial" panose="020B0604020202020204" pitchFamily="34" charset="0"/>
              </a:rPr>
              <a:t>Because </a:t>
            </a:r>
            <a:r>
              <a:rPr lang="en-US" b="1" dirty="0">
                <a:solidFill>
                  <a:srgbClr val="002A6E"/>
                </a:solidFill>
                <a:ea typeface="Times New Roman" panose="02020603050405020304" pitchFamily="18" charset="0"/>
                <a:cs typeface="Arial" panose="020B0604020202020204" pitchFamily="34" charset="0"/>
              </a:rPr>
              <a:t>no two people or life experiences are the same, </a:t>
            </a:r>
            <a:r>
              <a:rPr lang="en-US" dirty="0">
                <a:ea typeface="Times New Roman" panose="02020603050405020304" pitchFamily="18" charset="0"/>
                <a:cs typeface="Arial" panose="020B0604020202020204" pitchFamily="34" charset="0"/>
              </a:rPr>
              <a:t>DOD approaches mental health by comprehensively enhancing protective factors and addressing risk factors.</a:t>
            </a:r>
            <a:endParaRPr lang="en-US" b="1" dirty="0">
              <a:solidFill>
                <a:srgbClr val="002A6E"/>
              </a:solidFill>
              <a:ea typeface="Times New Roman" panose="02020603050405020304" pitchFamily="18" charset="0"/>
              <a:cs typeface="Arial" panose="020B0604020202020204" pitchFamily="34" charset="0"/>
            </a:endParaRPr>
          </a:p>
          <a:p>
            <a:pPr marL="0" indent="0">
              <a:lnSpc>
                <a:spcPct val="107000"/>
              </a:lnSpc>
              <a:spcBef>
                <a:spcPts val="600"/>
              </a:spcBef>
              <a:buNone/>
            </a:pPr>
            <a:endParaRPr lang="en-US" b="1" dirty="0">
              <a:solidFill>
                <a:srgbClr val="0E395A"/>
              </a:solidFill>
              <a:cs typeface="Arial" panose="020B0604020202020204" pitchFamily="34" charset="0"/>
            </a:endParaRPr>
          </a:p>
          <a:p>
            <a:pPr marL="285750" lvl="0" indent="-285750">
              <a:buFont typeface="Arial" panose="020B0604020202020204" pitchFamily="34" charset="0"/>
              <a:buChar char="•"/>
            </a:pPr>
            <a:r>
              <a:rPr lang="en-US" b="1" dirty="0">
                <a:solidFill>
                  <a:srgbClr val="002A6E"/>
                </a:solidFill>
                <a:cs typeface="Arial" panose="020B0604020202020204" pitchFamily="34" charset="0"/>
              </a:rPr>
              <a:t>Only 44</a:t>
            </a:r>
            <a:r>
              <a:rPr lang="en-US" b="1" dirty="0">
                <a:cs typeface="Arial" panose="020B0604020202020204" pitchFamily="34" charset="0"/>
              </a:rPr>
              <a:t>% </a:t>
            </a:r>
            <a:r>
              <a:rPr lang="en-US" dirty="0">
                <a:cs typeface="Arial" panose="020B0604020202020204" pitchFamily="34" charset="0"/>
              </a:rPr>
              <a:t>of CY21 suicide deaths </a:t>
            </a:r>
            <a:r>
              <a:rPr lang="en-US" b="1" dirty="0">
                <a:solidFill>
                  <a:srgbClr val="002A6E"/>
                </a:solidFill>
                <a:cs typeface="Arial" panose="020B0604020202020204" pitchFamily="34" charset="0"/>
              </a:rPr>
              <a:t>had a history of mental health diagnosis</a:t>
            </a:r>
            <a:r>
              <a:rPr lang="en-US" b="1" dirty="0">
                <a:cs typeface="Arial" panose="020B0604020202020204" pitchFamily="34" charset="0"/>
              </a:rPr>
              <a:t> </a:t>
            </a:r>
            <a:r>
              <a:rPr lang="en-US" dirty="0">
                <a:cs typeface="Arial" panose="020B0604020202020204" pitchFamily="34" charset="0"/>
              </a:rPr>
              <a:t>(18% alcohol-related disorders)</a:t>
            </a:r>
          </a:p>
          <a:p>
            <a:pPr marL="285750" lvl="0" indent="-285750">
              <a:buFont typeface="Arial" panose="020B0604020202020204" pitchFamily="34" charset="0"/>
              <a:buChar char="•"/>
            </a:pPr>
            <a:r>
              <a:rPr lang="en-US" b="1" dirty="0">
                <a:solidFill>
                  <a:srgbClr val="002A6E"/>
                </a:solidFill>
                <a:cs typeface="Arial" panose="020B0604020202020204" pitchFamily="34" charset="0"/>
              </a:rPr>
              <a:t>Only 42% </a:t>
            </a:r>
            <a:r>
              <a:rPr lang="en-US" dirty="0">
                <a:cs typeface="Arial" panose="020B0604020202020204" pitchFamily="34" charset="0"/>
              </a:rPr>
              <a:t>had received </a:t>
            </a:r>
            <a:r>
              <a:rPr lang="en-US" b="1" dirty="0">
                <a:solidFill>
                  <a:srgbClr val="002A6E"/>
                </a:solidFill>
                <a:cs typeface="Arial" panose="020B0604020202020204" pitchFamily="34" charset="0"/>
              </a:rPr>
              <a:t>mental health care </a:t>
            </a:r>
            <a:r>
              <a:rPr lang="en-US" dirty="0">
                <a:cs typeface="Arial" panose="020B0604020202020204" pitchFamily="34" charset="0"/>
              </a:rPr>
              <a:t>in the previous year</a:t>
            </a:r>
          </a:p>
          <a:p>
            <a:pPr marL="285750" indent="-285750">
              <a:buFont typeface="Arial" panose="020B0604020202020204" pitchFamily="34" charset="0"/>
              <a:buChar char="•"/>
            </a:pPr>
            <a:r>
              <a:rPr lang="en-US" b="1" dirty="0">
                <a:solidFill>
                  <a:srgbClr val="002A6E"/>
                </a:solidFill>
                <a:cs typeface="Arial" panose="020B0604020202020204" pitchFamily="34" charset="0"/>
              </a:rPr>
              <a:t>36%</a:t>
            </a:r>
            <a:r>
              <a:rPr lang="en-US" dirty="0">
                <a:cs typeface="Arial" panose="020B0604020202020204" pitchFamily="34" charset="0"/>
              </a:rPr>
              <a:t> experienced significant </a:t>
            </a:r>
            <a:r>
              <a:rPr lang="en-US" b="1" dirty="0">
                <a:solidFill>
                  <a:srgbClr val="002A6E"/>
                </a:solidFill>
                <a:cs typeface="Arial" panose="020B0604020202020204" pitchFamily="34" charset="0"/>
              </a:rPr>
              <a:t>relationship and family problems</a:t>
            </a:r>
          </a:p>
          <a:p>
            <a:pPr marL="285750" indent="-285750">
              <a:buFont typeface="Arial" panose="020B0604020202020204" pitchFamily="34" charset="0"/>
              <a:buChar char="•"/>
            </a:pPr>
            <a:r>
              <a:rPr lang="en-US" b="1" dirty="0">
                <a:solidFill>
                  <a:srgbClr val="002A6E"/>
                </a:solidFill>
                <a:cs typeface="Arial" panose="020B0604020202020204" pitchFamily="34" charset="0"/>
              </a:rPr>
              <a:t>21%</a:t>
            </a:r>
            <a:r>
              <a:rPr lang="en-US" dirty="0">
                <a:cs typeface="Arial" panose="020B0604020202020204" pitchFamily="34" charset="0"/>
              </a:rPr>
              <a:t> experienced significant </a:t>
            </a:r>
            <a:r>
              <a:rPr lang="en-US" b="1" dirty="0">
                <a:solidFill>
                  <a:srgbClr val="002A6E"/>
                </a:solidFill>
                <a:cs typeface="Arial" panose="020B0604020202020204" pitchFamily="34" charset="0"/>
              </a:rPr>
              <a:t>workplace difficulties</a:t>
            </a:r>
          </a:p>
          <a:p>
            <a:pPr marL="285750" lvl="0" indent="-285750">
              <a:spcAft>
                <a:spcPts val="600"/>
              </a:spcAft>
              <a:buFont typeface="Arial" panose="020B0604020202020204" pitchFamily="34" charset="0"/>
              <a:buChar char="•"/>
            </a:pPr>
            <a:r>
              <a:rPr lang="en-US" b="1" dirty="0">
                <a:solidFill>
                  <a:srgbClr val="002A6E"/>
                </a:solidFill>
                <a:cs typeface="Arial" panose="020B0604020202020204" pitchFamily="34" charset="0"/>
              </a:rPr>
              <a:t>20%</a:t>
            </a:r>
            <a:r>
              <a:rPr lang="en-US" dirty="0">
                <a:cs typeface="Arial" panose="020B0604020202020204" pitchFamily="34" charset="0"/>
              </a:rPr>
              <a:t> experienced significant </a:t>
            </a:r>
            <a:r>
              <a:rPr lang="en-US" b="1" dirty="0">
                <a:solidFill>
                  <a:srgbClr val="002A6E"/>
                </a:solidFill>
                <a:cs typeface="Arial" panose="020B0604020202020204" pitchFamily="34" charset="0"/>
              </a:rPr>
              <a:t>legal and administrative stressors</a:t>
            </a:r>
          </a:p>
        </p:txBody>
      </p:sp>
      <p:sp>
        <p:nvSpPr>
          <p:cNvPr id="9" name="TextBox 8">
            <a:extLst>
              <a:ext uri="{FF2B5EF4-FFF2-40B4-BE49-F238E27FC236}">
                <a16:creationId xmlns:a16="http://schemas.microsoft.com/office/drawing/2014/main" id="{7F339C78-16E5-4482-A270-BBAD7252B138}"/>
              </a:ext>
            </a:extLst>
          </p:cNvPr>
          <p:cNvSpPr txBox="1"/>
          <p:nvPr/>
        </p:nvSpPr>
        <p:spPr>
          <a:xfrm>
            <a:off x="1063256" y="5974588"/>
            <a:ext cx="10122196" cy="646331"/>
          </a:xfrm>
          <a:prstGeom prst="rect">
            <a:avLst/>
          </a:prstGeom>
          <a:noFill/>
        </p:spPr>
        <p:txBody>
          <a:bodyPr wrap="square">
            <a:spAutoFit/>
          </a:bodyPr>
          <a:lstStyle/>
          <a:p>
            <a:pPr algn="ctr"/>
            <a:r>
              <a:rPr lang="en-US" sz="1800" i="1" dirty="0">
                <a:cs typeface="Arial" panose="020B0604020202020204" pitchFamily="34" charset="0"/>
              </a:rPr>
              <a:t>DoD integrates a </a:t>
            </a:r>
            <a:r>
              <a:rPr lang="en-US" sz="1800" b="1" i="1" dirty="0">
                <a:solidFill>
                  <a:srgbClr val="002A6E"/>
                </a:solidFill>
                <a:cs typeface="Arial" panose="020B0604020202020204" pitchFamily="34" charset="0"/>
              </a:rPr>
              <a:t>holistic approach </a:t>
            </a:r>
            <a:r>
              <a:rPr lang="en-US" sz="1800" i="1" dirty="0">
                <a:cs typeface="Arial" panose="020B0604020202020204" pitchFamily="34" charset="0"/>
              </a:rPr>
              <a:t>to suicide prevention, intervention, and postvention that combines community and clinical interventions</a:t>
            </a:r>
            <a:r>
              <a:rPr lang="en-US" sz="18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0532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1F38E9-B552-4ECD-9885-15FA416FBBAE}"/>
              </a:ext>
            </a:extLst>
          </p:cNvPr>
          <p:cNvSpPr>
            <a:spLocks noGrp="1"/>
          </p:cNvSpPr>
          <p:nvPr>
            <p:ph type="sldNum" sz="quarter" idx="12"/>
          </p:nvPr>
        </p:nvSpPr>
        <p:spPr/>
        <p:txBody>
          <a:bodyPr/>
          <a:lstStyle/>
          <a:p>
            <a:pPr>
              <a:defRPr/>
            </a:pPr>
            <a:fld id="{2866A3C2-01FD-480D-937A-1689A91DD280}" type="slidenum">
              <a:rPr lang="en-US" smtClean="0"/>
              <a:pPr>
                <a:defRPr/>
              </a:pPr>
              <a:t>6</a:t>
            </a:fld>
            <a:endParaRPr lang="en-US"/>
          </a:p>
        </p:txBody>
      </p:sp>
      <p:sp>
        <p:nvSpPr>
          <p:cNvPr id="5" name="Flowchart: Process 4">
            <a:extLst>
              <a:ext uri="{FF2B5EF4-FFF2-40B4-BE49-F238E27FC236}">
                <a16:creationId xmlns:a16="http://schemas.microsoft.com/office/drawing/2014/main" id="{116971CB-6415-44F2-84A3-D38F9715605B}"/>
              </a:ext>
            </a:extLst>
          </p:cNvPr>
          <p:cNvSpPr/>
          <p:nvPr/>
        </p:nvSpPr>
        <p:spPr>
          <a:xfrm>
            <a:off x="1000770" y="882681"/>
            <a:ext cx="2866975" cy="452761"/>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Department of Defense</a:t>
            </a:r>
          </a:p>
        </p:txBody>
      </p:sp>
      <p:sp>
        <p:nvSpPr>
          <p:cNvPr id="6" name="Flowchart: Process 5">
            <a:extLst>
              <a:ext uri="{FF2B5EF4-FFF2-40B4-BE49-F238E27FC236}">
                <a16:creationId xmlns:a16="http://schemas.microsoft.com/office/drawing/2014/main" id="{20E1792F-FFBD-419A-A5FF-152ACBD31861}"/>
              </a:ext>
            </a:extLst>
          </p:cNvPr>
          <p:cNvSpPr/>
          <p:nvPr/>
        </p:nvSpPr>
        <p:spPr>
          <a:xfrm>
            <a:off x="1000771" y="1335442"/>
            <a:ext cx="2866974" cy="484147"/>
          </a:xfrm>
          <a:prstGeom prst="flowChartProcess">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Secretary of Defense </a:t>
            </a:r>
          </a:p>
        </p:txBody>
      </p:sp>
      <p:sp>
        <p:nvSpPr>
          <p:cNvPr id="7" name="Flowchart: Process 6">
            <a:extLst>
              <a:ext uri="{FF2B5EF4-FFF2-40B4-BE49-F238E27FC236}">
                <a16:creationId xmlns:a16="http://schemas.microsoft.com/office/drawing/2014/main" id="{02A1B777-B15D-410A-8128-F6C4A7CFBF73}"/>
              </a:ext>
            </a:extLst>
          </p:cNvPr>
          <p:cNvSpPr/>
          <p:nvPr/>
        </p:nvSpPr>
        <p:spPr>
          <a:xfrm>
            <a:off x="4524417" y="1658299"/>
            <a:ext cx="3671018" cy="59924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Office of the Inspector General of the Department of Defense </a:t>
            </a:r>
          </a:p>
        </p:txBody>
      </p:sp>
      <p:sp>
        <p:nvSpPr>
          <p:cNvPr id="8" name="Flowchart: Process 7">
            <a:extLst>
              <a:ext uri="{FF2B5EF4-FFF2-40B4-BE49-F238E27FC236}">
                <a16:creationId xmlns:a16="http://schemas.microsoft.com/office/drawing/2014/main" id="{054FA27E-7733-4391-AB49-C1991879884E}"/>
              </a:ext>
            </a:extLst>
          </p:cNvPr>
          <p:cNvSpPr/>
          <p:nvPr/>
        </p:nvSpPr>
        <p:spPr>
          <a:xfrm>
            <a:off x="300175" y="2556122"/>
            <a:ext cx="1588701" cy="760522"/>
          </a:xfrm>
          <a:prstGeom prst="flowChartProcess">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Office of the Secretary of Defense </a:t>
            </a:r>
          </a:p>
        </p:txBody>
      </p:sp>
      <p:sp>
        <p:nvSpPr>
          <p:cNvPr id="9" name="Flowchart: Process 8">
            <a:extLst>
              <a:ext uri="{FF2B5EF4-FFF2-40B4-BE49-F238E27FC236}">
                <a16:creationId xmlns:a16="http://schemas.microsoft.com/office/drawing/2014/main" id="{E9004DE4-D716-47F6-AAB0-EACC1B83BBB2}"/>
              </a:ext>
            </a:extLst>
          </p:cNvPr>
          <p:cNvSpPr/>
          <p:nvPr/>
        </p:nvSpPr>
        <p:spPr>
          <a:xfrm>
            <a:off x="290962" y="3316642"/>
            <a:ext cx="1597908" cy="1385601"/>
          </a:xfrm>
          <a:prstGeom prst="flowChartProcess">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Deputy Secretary of Defense, Under Secretaries of Defense, Assistant Secretaries of Defense, and other specified officials </a:t>
            </a:r>
          </a:p>
        </p:txBody>
      </p:sp>
      <p:sp>
        <p:nvSpPr>
          <p:cNvPr id="10" name="Flowchart: Process 9">
            <a:extLst>
              <a:ext uri="{FF2B5EF4-FFF2-40B4-BE49-F238E27FC236}">
                <a16:creationId xmlns:a16="http://schemas.microsoft.com/office/drawing/2014/main" id="{6F510BC8-7B41-49E7-ACA9-44438129D75C}"/>
              </a:ext>
            </a:extLst>
          </p:cNvPr>
          <p:cNvSpPr/>
          <p:nvPr/>
        </p:nvSpPr>
        <p:spPr>
          <a:xfrm>
            <a:off x="2138054" y="2564261"/>
            <a:ext cx="1597915" cy="73832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Department of the Army</a:t>
            </a:r>
          </a:p>
        </p:txBody>
      </p:sp>
      <p:sp>
        <p:nvSpPr>
          <p:cNvPr id="12" name="Flowchart: Process 11">
            <a:extLst>
              <a:ext uri="{FF2B5EF4-FFF2-40B4-BE49-F238E27FC236}">
                <a16:creationId xmlns:a16="http://schemas.microsoft.com/office/drawing/2014/main" id="{D5AA2CF2-7929-4985-84BF-5C07FAD18734}"/>
              </a:ext>
            </a:extLst>
          </p:cNvPr>
          <p:cNvSpPr/>
          <p:nvPr/>
        </p:nvSpPr>
        <p:spPr>
          <a:xfrm>
            <a:off x="6356182" y="2564261"/>
            <a:ext cx="1855457" cy="73832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Office of the Air Force</a:t>
            </a:r>
          </a:p>
        </p:txBody>
      </p:sp>
      <p:sp>
        <p:nvSpPr>
          <p:cNvPr id="15" name="Flowchart: Process 14">
            <a:extLst>
              <a:ext uri="{FF2B5EF4-FFF2-40B4-BE49-F238E27FC236}">
                <a16:creationId xmlns:a16="http://schemas.microsoft.com/office/drawing/2014/main" id="{96A6C894-8073-408D-94EF-E576E639C361}"/>
              </a:ext>
            </a:extLst>
          </p:cNvPr>
          <p:cNvSpPr/>
          <p:nvPr/>
        </p:nvSpPr>
        <p:spPr>
          <a:xfrm>
            <a:off x="3869609" y="2564261"/>
            <a:ext cx="2253580" cy="73832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Department of the Navy</a:t>
            </a:r>
          </a:p>
        </p:txBody>
      </p:sp>
      <p:sp>
        <p:nvSpPr>
          <p:cNvPr id="24" name="Flowchart: Process 23">
            <a:extLst>
              <a:ext uri="{FF2B5EF4-FFF2-40B4-BE49-F238E27FC236}">
                <a16:creationId xmlns:a16="http://schemas.microsoft.com/office/drawing/2014/main" id="{5FA5F6A6-051C-4A80-9146-FFD920BEC03C}"/>
              </a:ext>
            </a:extLst>
          </p:cNvPr>
          <p:cNvSpPr/>
          <p:nvPr/>
        </p:nvSpPr>
        <p:spPr>
          <a:xfrm>
            <a:off x="10111748" y="2577491"/>
            <a:ext cx="1675152" cy="665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Joint Chiefs of Staff</a:t>
            </a:r>
          </a:p>
        </p:txBody>
      </p:sp>
      <p:cxnSp>
        <p:nvCxnSpPr>
          <p:cNvPr id="29" name="Connector: Elbow 28">
            <a:extLst>
              <a:ext uri="{FF2B5EF4-FFF2-40B4-BE49-F238E27FC236}">
                <a16:creationId xmlns:a16="http://schemas.microsoft.com/office/drawing/2014/main" id="{275A5008-38BF-42A4-A432-C4106C659520}"/>
              </a:ext>
            </a:extLst>
          </p:cNvPr>
          <p:cNvCxnSpPr>
            <a:cxnSpLocks/>
          </p:cNvCxnSpPr>
          <p:nvPr/>
        </p:nvCxnSpPr>
        <p:spPr>
          <a:xfrm rot="5400000" flipH="1" flipV="1">
            <a:off x="5829468" y="-2517847"/>
            <a:ext cx="12700" cy="10190677"/>
          </a:xfrm>
          <a:prstGeom prst="bentConnector3">
            <a:avLst>
              <a:gd name="adj1" fmla="val 1800000"/>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EBE72534-6061-493F-B370-3924982C3E63}"/>
              </a:ext>
            </a:extLst>
          </p:cNvPr>
          <p:cNvCxnSpPr>
            <a:stCxn id="6" idx="3"/>
            <a:endCxn id="7" idx="0"/>
          </p:cNvCxnSpPr>
          <p:nvPr/>
        </p:nvCxnSpPr>
        <p:spPr>
          <a:xfrm>
            <a:off x="3867745" y="1577516"/>
            <a:ext cx="2492181" cy="80783"/>
          </a:xfrm>
          <a:prstGeom prst="bentConnector2">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6A0C05-0DD7-485B-9B82-4D703E060B05}"/>
              </a:ext>
            </a:extLst>
          </p:cNvPr>
          <p:cNvCxnSpPr>
            <a:cxnSpLocks/>
            <a:stCxn id="6" idx="2"/>
          </p:cNvCxnSpPr>
          <p:nvPr/>
        </p:nvCxnSpPr>
        <p:spPr>
          <a:xfrm flipH="1">
            <a:off x="2434257" y="1819589"/>
            <a:ext cx="1" cy="522737"/>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F93491-DB2E-461D-8676-7E69B817634F}"/>
              </a:ext>
            </a:extLst>
          </p:cNvPr>
          <p:cNvCxnSpPr>
            <a:stCxn id="10" idx="0"/>
          </p:cNvCxnSpPr>
          <p:nvPr/>
        </p:nvCxnSpPr>
        <p:spPr>
          <a:xfrm flipH="1" flipV="1">
            <a:off x="2933426" y="2342326"/>
            <a:ext cx="3586" cy="22193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BB5390-DC1B-48A0-93C5-CD72BB7F3E97}"/>
              </a:ext>
            </a:extLst>
          </p:cNvPr>
          <p:cNvCxnSpPr>
            <a:stCxn id="15" idx="0"/>
          </p:cNvCxnSpPr>
          <p:nvPr/>
        </p:nvCxnSpPr>
        <p:spPr>
          <a:xfrm flipH="1" flipV="1">
            <a:off x="4994536" y="2342326"/>
            <a:ext cx="1863" cy="22193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03418BA-9F38-4F2B-A203-FC5DD8F023B3}"/>
              </a:ext>
            </a:extLst>
          </p:cNvPr>
          <p:cNvCxnSpPr>
            <a:cxnSpLocks/>
            <a:stCxn id="12" idx="0"/>
          </p:cNvCxnSpPr>
          <p:nvPr/>
        </p:nvCxnSpPr>
        <p:spPr>
          <a:xfrm flipH="1" flipV="1">
            <a:off x="7283910" y="2338324"/>
            <a:ext cx="1" cy="225937"/>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Flowchart: Process 35">
            <a:extLst>
              <a:ext uri="{FF2B5EF4-FFF2-40B4-BE49-F238E27FC236}">
                <a16:creationId xmlns:a16="http://schemas.microsoft.com/office/drawing/2014/main" id="{7E273D8D-3D5C-4576-AA27-A33ADE68688F}"/>
              </a:ext>
            </a:extLst>
          </p:cNvPr>
          <p:cNvSpPr/>
          <p:nvPr/>
        </p:nvSpPr>
        <p:spPr>
          <a:xfrm>
            <a:off x="6419296" y="3636070"/>
            <a:ext cx="927729" cy="665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The Air Force</a:t>
            </a:r>
          </a:p>
        </p:txBody>
      </p:sp>
      <p:cxnSp>
        <p:nvCxnSpPr>
          <p:cNvPr id="41" name="Straight Connector 40">
            <a:extLst>
              <a:ext uri="{FF2B5EF4-FFF2-40B4-BE49-F238E27FC236}">
                <a16:creationId xmlns:a16="http://schemas.microsoft.com/office/drawing/2014/main" id="{9FD44A1B-563B-4BB3-BDE9-B1E25AB59D07}"/>
              </a:ext>
            </a:extLst>
          </p:cNvPr>
          <p:cNvCxnSpPr>
            <a:cxnSpLocks/>
          </p:cNvCxnSpPr>
          <p:nvPr/>
        </p:nvCxnSpPr>
        <p:spPr>
          <a:xfrm flipV="1">
            <a:off x="4240576" y="3317479"/>
            <a:ext cx="1" cy="32848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FDE6C9-186F-42AD-9051-8556AFC420E1}"/>
              </a:ext>
            </a:extLst>
          </p:cNvPr>
          <p:cNvCxnSpPr>
            <a:cxnSpLocks/>
          </p:cNvCxnSpPr>
          <p:nvPr/>
        </p:nvCxnSpPr>
        <p:spPr>
          <a:xfrm flipH="1" flipV="1">
            <a:off x="5729342" y="3317479"/>
            <a:ext cx="1" cy="32848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Flowchart: Process 44">
            <a:extLst>
              <a:ext uri="{FF2B5EF4-FFF2-40B4-BE49-F238E27FC236}">
                <a16:creationId xmlns:a16="http://schemas.microsoft.com/office/drawing/2014/main" id="{71934842-0AE4-40F0-A537-DA35A81891C7}"/>
              </a:ext>
            </a:extLst>
          </p:cNvPr>
          <p:cNvSpPr/>
          <p:nvPr/>
        </p:nvSpPr>
        <p:spPr>
          <a:xfrm>
            <a:off x="307956" y="5210853"/>
            <a:ext cx="2902776" cy="1230853"/>
          </a:xfrm>
          <a:prstGeom prst="flowChartProcess">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9</a:t>
            </a:r>
            <a:r>
              <a:rPr lang="en-US" sz="1600">
                <a:solidFill>
                  <a:schemeClr val="tx1"/>
                </a:solidFill>
              </a:rPr>
              <a:t>*</a:t>
            </a:r>
            <a:r>
              <a:rPr lang="en-US" sz="1400">
                <a:solidFill>
                  <a:schemeClr val="tx1"/>
                </a:solidFill>
              </a:rPr>
              <a:t> DoD Field Activities including DHRA, administrative lead of DSPO</a:t>
            </a:r>
          </a:p>
        </p:txBody>
      </p:sp>
      <p:sp>
        <p:nvSpPr>
          <p:cNvPr id="46" name="Flowchart: Process 45">
            <a:extLst>
              <a:ext uri="{FF2B5EF4-FFF2-40B4-BE49-F238E27FC236}">
                <a16:creationId xmlns:a16="http://schemas.microsoft.com/office/drawing/2014/main" id="{4939E963-C601-49FF-886E-D63FFD8FAEC9}"/>
              </a:ext>
            </a:extLst>
          </p:cNvPr>
          <p:cNvSpPr/>
          <p:nvPr/>
        </p:nvSpPr>
        <p:spPr>
          <a:xfrm>
            <a:off x="8317356" y="4816115"/>
            <a:ext cx="2635661" cy="103486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Combatant Commands</a:t>
            </a:r>
          </a:p>
        </p:txBody>
      </p:sp>
      <p:cxnSp>
        <p:nvCxnSpPr>
          <p:cNvPr id="47" name="Straight Connector 46">
            <a:extLst>
              <a:ext uri="{FF2B5EF4-FFF2-40B4-BE49-F238E27FC236}">
                <a16:creationId xmlns:a16="http://schemas.microsoft.com/office/drawing/2014/main" id="{3DAD23BF-9D48-4B6C-B081-9E6A3E765DDC}"/>
              </a:ext>
            </a:extLst>
          </p:cNvPr>
          <p:cNvCxnSpPr>
            <a:cxnSpLocks/>
            <a:stCxn id="9" idx="2"/>
          </p:cNvCxnSpPr>
          <p:nvPr/>
        </p:nvCxnSpPr>
        <p:spPr>
          <a:xfrm>
            <a:off x="1089916" y="4702243"/>
            <a:ext cx="0" cy="268637"/>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B7A9349-F792-4A44-BB86-CA7177DC9EC3}"/>
              </a:ext>
            </a:extLst>
          </p:cNvPr>
          <p:cNvCxnSpPr>
            <a:cxnSpLocks/>
          </p:cNvCxnSpPr>
          <p:nvPr/>
        </p:nvCxnSpPr>
        <p:spPr>
          <a:xfrm flipV="1">
            <a:off x="1089916" y="4962898"/>
            <a:ext cx="5266265" cy="7982"/>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6A2CCC-27EF-4705-A4C6-50FF6E9A430E}"/>
              </a:ext>
            </a:extLst>
          </p:cNvPr>
          <p:cNvCxnSpPr>
            <a:cxnSpLocks/>
            <a:endCxn id="45" idx="0"/>
          </p:cNvCxnSpPr>
          <p:nvPr/>
        </p:nvCxnSpPr>
        <p:spPr>
          <a:xfrm>
            <a:off x="1759344" y="4972423"/>
            <a:ext cx="0" cy="23843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3" name="Flowchart: Process 52">
            <a:extLst>
              <a:ext uri="{FF2B5EF4-FFF2-40B4-BE49-F238E27FC236}">
                <a16:creationId xmlns:a16="http://schemas.microsoft.com/office/drawing/2014/main" id="{534752C2-B694-4FDB-AE5C-4446B2E2557A}"/>
              </a:ext>
            </a:extLst>
          </p:cNvPr>
          <p:cNvSpPr/>
          <p:nvPr/>
        </p:nvSpPr>
        <p:spPr>
          <a:xfrm>
            <a:off x="7471255" y="3636070"/>
            <a:ext cx="927729" cy="665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The Space  Force</a:t>
            </a:r>
          </a:p>
        </p:txBody>
      </p:sp>
      <p:sp>
        <p:nvSpPr>
          <p:cNvPr id="57" name="Flowchart: Process 56">
            <a:extLst>
              <a:ext uri="{FF2B5EF4-FFF2-40B4-BE49-F238E27FC236}">
                <a16:creationId xmlns:a16="http://schemas.microsoft.com/office/drawing/2014/main" id="{7F73EF63-6DF1-469B-B9BF-933EBF7617B4}"/>
              </a:ext>
            </a:extLst>
          </p:cNvPr>
          <p:cNvSpPr/>
          <p:nvPr/>
        </p:nvSpPr>
        <p:spPr>
          <a:xfrm>
            <a:off x="4829177" y="5210852"/>
            <a:ext cx="3086053" cy="123085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20</a:t>
            </a:r>
            <a:r>
              <a:rPr lang="en-US" sz="1600">
                <a:solidFill>
                  <a:schemeClr val="tx1"/>
                </a:solidFill>
              </a:rPr>
              <a:t>*</a:t>
            </a:r>
            <a:r>
              <a:rPr lang="en-US">
                <a:solidFill>
                  <a:schemeClr val="tx1"/>
                </a:solidFill>
              </a:rPr>
              <a:t> Defense Agencies</a:t>
            </a:r>
          </a:p>
        </p:txBody>
      </p:sp>
      <p:cxnSp>
        <p:nvCxnSpPr>
          <p:cNvPr id="59" name="Straight Connector 58">
            <a:extLst>
              <a:ext uri="{FF2B5EF4-FFF2-40B4-BE49-F238E27FC236}">
                <a16:creationId xmlns:a16="http://schemas.microsoft.com/office/drawing/2014/main" id="{E5552DE9-4B22-4206-ABE3-94F0D8BEDDD1}"/>
              </a:ext>
            </a:extLst>
          </p:cNvPr>
          <p:cNvCxnSpPr>
            <a:cxnSpLocks/>
          </p:cNvCxnSpPr>
          <p:nvPr/>
        </p:nvCxnSpPr>
        <p:spPr>
          <a:xfrm>
            <a:off x="6356181" y="4962898"/>
            <a:ext cx="0" cy="22271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5861159-F3C3-48B6-A513-3BD9829EE30D}"/>
              </a:ext>
            </a:extLst>
          </p:cNvPr>
          <p:cNvCxnSpPr>
            <a:cxnSpLocks/>
          </p:cNvCxnSpPr>
          <p:nvPr/>
        </p:nvCxnSpPr>
        <p:spPr>
          <a:xfrm flipH="1" flipV="1">
            <a:off x="9544240" y="2373280"/>
            <a:ext cx="7007" cy="244863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9A84D33-4934-4946-BA58-560D8193103A}"/>
              </a:ext>
            </a:extLst>
          </p:cNvPr>
          <p:cNvCxnSpPr>
            <a:cxnSpLocks/>
          </p:cNvCxnSpPr>
          <p:nvPr/>
        </p:nvCxnSpPr>
        <p:spPr>
          <a:xfrm>
            <a:off x="6828958" y="3296188"/>
            <a:ext cx="4039" cy="32848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5" name="Flowchart: Process 84">
            <a:extLst>
              <a:ext uri="{FF2B5EF4-FFF2-40B4-BE49-F238E27FC236}">
                <a16:creationId xmlns:a16="http://schemas.microsoft.com/office/drawing/2014/main" id="{3626BF5F-7ADB-49C9-BA40-A3C501FC4A9F}"/>
              </a:ext>
            </a:extLst>
          </p:cNvPr>
          <p:cNvSpPr/>
          <p:nvPr/>
        </p:nvSpPr>
        <p:spPr>
          <a:xfrm>
            <a:off x="5265477" y="3660053"/>
            <a:ext cx="927729" cy="665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The Marine Corps</a:t>
            </a:r>
          </a:p>
        </p:txBody>
      </p:sp>
      <p:sp>
        <p:nvSpPr>
          <p:cNvPr id="86" name="Flowchart: Process 85">
            <a:extLst>
              <a:ext uri="{FF2B5EF4-FFF2-40B4-BE49-F238E27FC236}">
                <a16:creationId xmlns:a16="http://schemas.microsoft.com/office/drawing/2014/main" id="{03B2A088-21F9-41D5-95CC-EB0699E71C87}"/>
              </a:ext>
            </a:extLst>
          </p:cNvPr>
          <p:cNvSpPr/>
          <p:nvPr/>
        </p:nvSpPr>
        <p:spPr>
          <a:xfrm>
            <a:off x="3790376" y="3660053"/>
            <a:ext cx="927729" cy="665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The Navy</a:t>
            </a:r>
          </a:p>
        </p:txBody>
      </p:sp>
      <p:sp>
        <p:nvSpPr>
          <p:cNvPr id="87" name="Flowchart: Process 86">
            <a:extLst>
              <a:ext uri="{FF2B5EF4-FFF2-40B4-BE49-F238E27FC236}">
                <a16:creationId xmlns:a16="http://schemas.microsoft.com/office/drawing/2014/main" id="{FAAEA407-4449-4DD2-8F6D-75B40DB12CD7}"/>
              </a:ext>
            </a:extLst>
          </p:cNvPr>
          <p:cNvSpPr/>
          <p:nvPr/>
        </p:nvSpPr>
        <p:spPr>
          <a:xfrm>
            <a:off x="2486325" y="3660053"/>
            <a:ext cx="927729" cy="665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The Army</a:t>
            </a:r>
          </a:p>
        </p:txBody>
      </p:sp>
      <p:cxnSp>
        <p:nvCxnSpPr>
          <p:cNvPr id="88" name="Straight Connector 87">
            <a:extLst>
              <a:ext uri="{FF2B5EF4-FFF2-40B4-BE49-F238E27FC236}">
                <a16:creationId xmlns:a16="http://schemas.microsoft.com/office/drawing/2014/main" id="{D59D2AEB-534C-4158-9979-901FFC2A5775}"/>
              </a:ext>
            </a:extLst>
          </p:cNvPr>
          <p:cNvCxnSpPr>
            <a:cxnSpLocks/>
            <a:stCxn id="87" idx="0"/>
            <a:endCxn id="10" idx="2"/>
          </p:cNvCxnSpPr>
          <p:nvPr/>
        </p:nvCxnSpPr>
        <p:spPr>
          <a:xfrm flipH="1" flipV="1">
            <a:off x="2937012" y="3302585"/>
            <a:ext cx="13178" cy="35746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D573D15-BC84-42E1-AB64-5540D605D499}"/>
              </a:ext>
            </a:extLst>
          </p:cNvPr>
          <p:cNvCxnSpPr>
            <a:cxnSpLocks/>
          </p:cNvCxnSpPr>
          <p:nvPr/>
        </p:nvCxnSpPr>
        <p:spPr>
          <a:xfrm>
            <a:off x="7859696" y="3316642"/>
            <a:ext cx="7007" cy="308032"/>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3ECEA38-8196-4018-8C9E-0A49BB7D8D60}"/>
              </a:ext>
            </a:extLst>
          </p:cNvPr>
          <p:cNvSpPr/>
          <p:nvPr/>
        </p:nvSpPr>
        <p:spPr>
          <a:xfrm>
            <a:off x="1414130" y="6220047"/>
            <a:ext cx="1519296" cy="389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DSPO</a:t>
            </a:r>
          </a:p>
        </p:txBody>
      </p:sp>
      <p:sp>
        <p:nvSpPr>
          <p:cNvPr id="3" name="Star: 5 Points 2">
            <a:extLst>
              <a:ext uri="{FF2B5EF4-FFF2-40B4-BE49-F238E27FC236}">
                <a16:creationId xmlns:a16="http://schemas.microsoft.com/office/drawing/2014/main" id="{1D445D3A-631B-4471-AE17-0B574881755E}"/>
              </a:ext>
            </a:extLst>
          </p:cNvPr>
          <p:cNvSpPr/>
          <p:nvPr/>
        </p:nvSpPr>
        <p:spPr>
          <a:xfrm>
            <a:off x="1414130" y="6159308"/>
            <a:ext cx="265813" cy="22165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0D6194-F3BC-46B4-8DFA-05D72540CABA}"/>
              </a:ext>
            </a:extLst>
          </p:cNvPr>
          <p:cNvSpPr txBox="1"/>
          <p:nvPr/>
        </p:nvSpPr>
        <p:spPr>
          <a:xfrm>
            <a:off x="9364718" y="6365202"/>
            <a:ext cx="2635660" cy="400110"/>
          </a:xfrm>
          <a:prstGeom prst="rect">
            <a:avLst/>
          </a:prstGeom>
          <a:noFill/>
        </p:spPr>
        <p:txBody>
          <a:bodyPr wrap="square" rtlCol="0">
            <a:spAutoFit/>
          </a:bodyPr>
          <a:lstStyle/>
          <a:p>
            <a:r>
              <a:rPr lang="en-US" sz="1000"/>
              <a:t>*Accurate as of Oct. 26, 2022, via WHS </a:t>
            </a:r>
            <a:r>
              <a:rPr lang="en-US" sz="1000" i="1"/>
              <a:t>DoD and OSD Component Heads </a:t>
            </a:r>
            <a:r>
              <a:rPr lang="en-US" sz="1000"/>
              <a:t>issuance </a:t>
            </a:r>
          </a:p>
        </p:txBody>
      </p:sp>
    </p:spTree>
    <p:extLst>
      <p:ext uri="{BB962C8B-B14F-4D97-AF65-F5344CB8AC3E}">
        <p14:creationId xmlns:p14="http://schemas.microsoft.com/office/powerpoint/2010/main" val="118297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4F77F-860F-4118-8862-930647ABB277}"/>
              </a:ext>
            </a:extLst>
          </p:cNvPr>
          <p:cNvSpPr>
            <a:spLocks noGrp="1"/>
          </p:cNvSpPr>
          <p:nvPr>
            <p:ph type="title"/>
          </p:nvPr>
        </p:nvSpPr>
        <p:spPr>
          <a:xfrm>
            <a:off x="1320800" y="666852"/>
            <a:ext cx="9550400" cy="838200"/>
          </a:xfrm>
        </p:spPr>
        <p:txBody>
          <a:bodyPr>
            <a:normAutofit/>
          </a:bodyPr>
          <a:lstStyle/>
          <a:p>
            <a:r>
              <a:rPr lang="en-US" dirty="0"/>
              <a:t>DoD Suicide Prevention and Mental Health Efforts</a:t>
            </a:r>
          </a:p>
        </p:txBody>
      </p:sp>
      <p:sp>
        <p:nvSpPr>
          <p:cNvPr id="4" name="Slide Number Placeholder 3">
            <a:extLst>
              <a:ext uri="{FF2B5EF4-FFF2-40B4-BE49-F238E27FC236}">
                <a16:creationId xmlns:a16="http://schemas.microsoft.com/office/drawing/2014/main" id="{3C7B18C7-7737-4AD5-8637-20AD1F595752}"/>
              </a:ext>
            </a:extLst>
          </p:cNvPr>
          <p:cNvSpPr>
            <a:spLocks noGrp="1"/>
          </p:cNvSpPr>
          <p:nvPr>
            <p:ph type="sldNum" sz="quarter" idx="12"/>
          </p:nvPr>
        </p:nvSpPr>
        <p:spPr/>
        <p:txBody>
          <a:bodyPr/>
          <a:lstStyle/>
          <a:p>
            <a:pPr>
              <a:defRPr/>
            </a:pPr>
            <a:fld id="{2866A3C2-01FD-480D-937A-1689A91DD280}" type="slidenum">
              <a:rPr lang="en-US" smtClean="0"/>
              <a:pPr>
                <a:defRPr/>
              </a:pPr>
              <a:t>7</a:t>
            </a:fld>
            <a:endParaRPr lang="en-US"/>
          </a:p>
        </p:txBody>
      </p:sp>
      <p:sp>
        <p:nvSpPr>
          <p:cNvPr id="5" name="Rectangle 4">
            <a:extLst>
              <a:ext uri="{FF2B5EF4-FFF2-40B4-BE49-F238E27FC236}">
                <a16:creationId xmlns:a16="http://schemas.microsoft.com/office/drawing/2014/main" id="{8AFF3D1D-BE16-483E-897F-BA6C6833E83A}"/>
              </a:ext>
            </a:extLst>
          </p:cNvPr>
          <p:cNvSpPr/>
          <p:nvPr/>
        </p:nvSpPr>
        <p:spPr>
          <a:xfrm>
            <a:off x="322234" y="4322406"/>
            <a:ext cx="2133399" cy="122169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r"/>
            <a:r>
              <a:rPr lang="en-US" sz="1800" b="0">
                <a:solidFill>
                  <a:schemeClr val="tx1"/>
                </a:solidFill>
                <a:cs typeface="Arial"/>
              </a:rPr>
              <a:t>ADDRESSING </a:t>
            </a:r>
            <a:r>
              <a:rPr lang="en-US" sz="1800" b="1">
                <a:solidFill>
                  <a:srgbClr val="002A6E"/>
                </a:solidFill>
                <a:cs typeface="Arial"/>
              </a:rPr>
              <a:t>STIGMA</a:t>
            </a:r>
            <a:r>
              <a:rPr lang="en-US" sz="1800" b="1">
                <a:solidFill>
                  <a:schemeClr val="tx1"/>
                </a:solidFill>
                <a:cs typeface="Arial"/>
              </a:rPr>
              <a:t> </a:t>
            </a:r>
            <a:r>
              <a:rPr lang="en-US" sz="1800" b="0">
                <a:solidFill>
                  <a:schemeClr val="tx1"/>
                </a:solidFill>
                <a:cs typeface="Arial"/>
              </a:rPr>
              <a:t>AS A BARRIER TO </a:t>
            </a:r>
          </a:p>
          <a:p>
            <a:pPr algn="r"/>
            <a:r>
              <a:rPr lang="en-US" sz="1800" b="0">
                <a:solidFill>
                  <a:schemeClr val="tx1"/>
                </a:solidFill>
                <a:cs typeface="Arial"/>
              </a:rPr>
              <a:t>HELP-SEEKING</a:t>
            </a:r>
          </a:p>
        </p:txBody>
      </p:sp>
      <p:sp>
        <p:nvSpPr>
          <p:cNvPr id="6" name="Rectangle 5">
            <a:extLst>
              <a:ext uri="{FF2B5EF4-FFF2-40B4-BE49-F238E27FC236}">
                <a16:creationId xmlns:a16="http://schemas.microsoft.com/office/drawing/2014/main" id="{3F935E5A-D345-49E2-A3FE-44DC14F08D83}"/>
              </a:ext>
            </a:extLst>
          </p:cNvPr>
          <p:cNvSpPr/>
          <p:nvPr/>
        </p:nvSpPr>
        <p:spPr>
          <a:xfrm>
            <a:off x="258325" y="3046390"/>
            <a:ext cx="2197308" cy="103810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r"/>
            <a:r>
              <a:rPr lang="en-US" sz="1800" b="0" dirty="0">
                <a:solidFill>
                  <a:schemeClr val="tx1"/>
                </a:solidFill>
                <a:cs typeface="Arial" panose="020B0604020202020204" pitchFamily="34" charset="0"/>
              </a:rPr>
              <a:t>PROMOTING A CULTURE OF </a:t>
            </a:r>
          </a:p>
          <a:p>
            <a:pPr algn="r"/>
            <a:r>
              <a:rPr lang="en-US" sz="1800" b="1" dirty="0">
                <a:solidFill>
                  <a:srgbClr val="002A6E"/>
                </a:solidFill>
                <a:cs typeface="Arial" panose="020B0604020202020204" pitchFamily="34" charset="0"/>
              </a:rPr>
              <a:t>LETHAL MEANS SAFETY</a:t>
            </a:r>
          </a:p>
        </p:txBody>
      </p:sp>
      <p:sp>
        <p:nvSpPr>
          <p:cNvPr id="7" name="Rectangle 6">
            <a:extLst>
              <a:ext uri="{FF2B5EF4-FFF2-40B4-BE49-F238E27FC236}">
                <a16:creationId xmlns:a16="http://schemas.microsoft.com/office/drawing/2014/main" id="{D27A44BC-6EE6-49B0-9430-8A0914AC8CA0}"/>
              </a:ext>
            </a:extLst>
          </p:cNvPr>
          <p:cNvSpPr/>
          <p:nvPr/>
        </p:nvSpPr>
        <p:spPr>
          <a:xfrm>
            <a:off x="258326" y="1579555"/>
            <a:ext cx="2197308" cy="9389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r"/>
            <a:r>
              <a:rPr lang="en-US" sz="1800" b="0" dirty="0">
                <a:solidFill>
                  <a:schemeClr val="tx1"/>
                </a:solidFill>
                <a:cs typeface="Arial"/>
              </a:rPr>
              <a:t>FOSTERING A </a:t>
            </a:r>
            <a:r>
              <a:rPr lang="en-US" sz="1800" b="1" dirty="0">
                <a:solidFill>
                  <a:srgbClr val="002A6E"/>
                </a:solidFill>
                <a:cs typeface="Arial"/>
              </a:rPr>
              <a:t>SUPPORTIVE ENVIRONMENT</a:t>
            </a:r>
          </a:p>
        </p:txBody>
      </p:sp>
      <p:sp>
        <p:nvSpPr>
          <p:cNvPr id="8" name="Rectangle 7">
            <a:extLst>
              <a:ext uri="{FF2B5EF4-FFF2-40B4-BE49-F238E27FC236}">
                <a16:creationId xmlns:a16="http://schemas.microsoft.com/office/drawing/2014/main" id="{8AE8DF46-2822-4B91-8043-DE4F9B9A365E}"/>
              </a:ext>
            </a:extLst>
          </p:cNvPr>
          <p:cNvSpPr/>
          <p:nvPr/>
        </p:nvSpPr>
        <p:spPr>
          <a:xfrm>
            <a:off x="219896" y="5782011"/>
            <a:ext cx="2235737" cy="9389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r"/>
            <a:r>
              <a:rPr lang="en-US" sz="1800" b="0">
                <a:solidFill>
                  <a:schemeClr val="tx1"/>
                </a:solidFill>
                <a:cs typeface="Arial"/>
              </a:rPr>
              <a:t>IMPROVING </a:t>
            </a:r>
            <a:r>
              <a:rPr lang="en-US" sz="1800" b="1">
                <a:solidFill>
                  <a:srgbClr val="002A6E"/>
                </a:solidFill>
                <a:cs typeface="Arial"/>
              </a:rPr>
              <a:t>CLINICAL SERVICES</a:t>
            </a:r>
          </a:p>
        </p:txBody>
      </p:sp>
      <p:cxnSp>
        <p:nvCxnSpPr>
          <p:cNvPr id="9" name="Straight Connector 32">
            <a:extLst>
              <a:ext uri="{FF2B5EF4-FFF2-40B4-BE49-F238E27FC236}">
                <a16:creationId xmlns:a16="http://schemas.microsoft.com/office/drawing/2014/main" id="{F685068D-627C-4686-8350-F38978D4AADC}"/>
              </a:ext>
            </a:extLst>
          </p:cNvPr>
          <p:cNvCxnSpPr/>
          <p:nvPr/>
        </p:nvCxnSpPr>
        <p:spPr>
          <a:xfrm flipH="1">
            <a:off x="2542621" y="4300090"/>
            <a:ext cx="6595" cy="1371600"/>
          </a:xfrm>
          <a:prstGeom prst="line">
            <a:avLst/>
          </a:prstGeom>
          <a:ln w="28575">
            <a:solidFill>
              <a:srgbClr val="17406D"/>
            </a:solidFill>
          </a:ln>
        </p:spPr>
        <p:style>
          <a:lnRef idx="1">
            <a:schemeClr val="accent1"/>
          </a:lnRef>
          <a:fillRef idx="0">
            <a:schemeClr val="accent1"/>
          </a:fillRef>
          <a:effectRef idx="0">
            <a:schemeClr val="accent1"/>
          </a:effectRef>
          <a:fontRef idx="minor">
            <a:schemeClr val="tx1"/>
          </a:fontRef>
        </p:style>
      </p:cxnSp>
      <p:cxnSp>
        <p:nvCxnSpPr>
          <p:cNvPr id="10" name="Straight Connector 32">
            <a:extLst>
              <a:ext uri="{FF2B5EF4-FFF2-40B4-BE49-F238E27FC236}">
                <a16:creationId xmlns:a16="http://schemas.microsoft.com/office/drawing/2014/main" id="{4E5785BA-4850-48B0-941B-B665F3F355B1}"/>
              </a:ext>
            </a:extLst>
          </p:cNvPr>
          <p:cNvCxnSpPr/>
          <p:nvPr/>
        </p:nvCxnSpPr>
        <p:spPr>
          <a:xfrm flipH="1">
            <a:off x="2539323" y="2987120"/>
            <a:ext cx="6595" cy="113355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2">
            <a:extLst>
              <a:ext uri="{FF2B5EF4-FFF2-40B4-BE49-F238E27FC236}">
                <a16:creationId xmlns:a16="http://schemas.microsoft.com/office/drawing/2014/main" id="{403BDBA9-6658-4464-9B14-8003174C6BC2}"/>
              </a:ext>
            </a:extLst>
          </p:cNvPr>
          <p:cNvCxnSpPr>
            <a:cxnSpLocks/>
          </p:cNvCxnSpPr>
          <p:nvPr/>
        </p:nvCxnSpPr>
        <p:spPr>
          <a:xfrm flipH="1">
            <a:off x="2542893" y="1463358"/>
            <a:ext cx="13189" cy="1263988"/>
          </a:xfrm>
          <a:prstGeom prst="line">
            <a:avLst/>
          </a:prstGeom>
          <a:ln w="28575">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1AEAE2-526A-47D5-B02F-366574626A9F}"/>
              </a:ext>
            </a:extLst>
          </p:cNvPr>
          <p:cNvCxnSpPr/>
          <p:nvPr/>
        </p:nvCxnSpPr>
        <p:spPr>
          <a:xfrm flipH="1">
            <a:off x="2555384" y="5781459"/>
            <a:ext cx="0" cy="1030504"/>
          </a:xfrm>
          <a:prstGeom prst="line">
            <a:avLst/>
          </a:prstGeom>
          <a:ln w="28575">
            <a:solidFill>
              <a:srgbClr val="CCCCFF"/>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BE6860B8-6A6E-451B-98E7-34F42E2F6696}"/>
              </a:ext>
            </a:extLst>
          </p:cNvPr>
          <p:cNvSpPr/>
          <p:nvPr/>
        </p:nvSpPr>
        <p:spPr>
          <a:xfrm>
            <a:off x="2823639" y="2378272"/>
            <a:ext cx="8628121" cy="420624"/>
          </a:xfrm>
          <a:prstGeom prst="parallelogram">
            <a:avLst/>
          </a:prstGeom>
          <a:solidFill>
            <a:srgbClr val="F6DD8B"/>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a:solidFill>
                  <a:schemeClr val="tx1"/>
                </a:solidFill>
                <a:cs typeface="Arial" panose="020B0604020202020204" pitchFamily="34" charset="0"/>
              </a:rPr>
              <a:t>On-Site Installation Evaluations (OSIEs)</a:t>
            </a:r>
            <a:r>
              <a:rPr lang="en-US" sz="1400" dirty="0">
                <a:solidFill>
                  <a:schemeClr val="tx1"/>
                </a:solidFill>
                <a:cs typeface="Arial" panose="020B0604020202020204" pitchFamily="34" charset="0"/>
              </a:rPr>
              <a:t> </a:t>
            </a:r>
            <a:r>
              <a:rPr lang="en-US" sz="1400" b="0" dirty="0">
                <a:solidFill>
                  <a:schemeClr val="tx1"/>
                </a:solidFill>
                <a:cs typeface="Arial" panose="020B0604020202020204" pitchFamily="34" charset="0"/>
              </a:rPr>
              <a:t>to examine installation capabilities and risk factors</a:t>
            </a:r>
          </a:p>
        </p:txBody>
      </p:sp>
      <p:sp>
        <p:nvSpPr>
          <p:cNvPr id="14" name="Parallelogram 13">
            <a:extLst>
              <a:ext uri="{FF2B5EF4-FFF2-40B4-BE49-F238E27FC236}">
                <a16:creationId xmlns:a16="http://schemas.microsoft.com/office/drawing/2014/main" id="{3C106860-37AA-47CD-883F-7163B187302D}"/>
              </a:ext>
            </a:extLst>
          </p:cNvPr>
          <p:cNvSpPr/>
          <p:nvPr/>
        </p:nvSpPr>
        <p:spPr>
          <a:xfrm>
            <a:off x="2852673" y="1461341"/>
            <a:ext cx="8628121" cy="420624"/>
          </a:xfrm>
          <a:prstGeom prst="parallelogram">
            <a:avLst/>
          </a:prstGeom>
          <a:solidFill>
            <a:srgbClr val="F6DD8B"/>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0">
                <a:solidFill>
                  <a:schemeClr val="tx1"/>
                </a:solidFill>
                <a:cs typeface="Arial" panose="020B0604020202020204" pitchFamily="34" charset="0"/>
              </a:rPr>
              <a:t>Fielding a dedicated and specialized</a:t>
            </a:r>
            <a:r>
              <a:rPr lang="en-US" sz="1400">
                <a:solidFill>
                  <a:schemeClr val="tx1"/>
                </a:solidFill>
                <a:cs typeface="Arial" panose="020B0604020202020204" pitchFamily="34" charset="0"/>
              </a:rPr>
              <a:t> </a:t>
            </a:r>
            <a:r>
              <a:rPr lang="en-US" sz="1400" b="1">
                <a:solidFill>
                  <a:schemeClr val="tx1"/>
                </a:solidFill>
                <a:cs typeface="Arial" panose="020B0604020202020204" pitchFamily="34" charset="0"/>
              </a:rPr>
              <a:t>prevention workforce</a:t>
            </a:r>
          </a:p>
        </p:txBody>
      </p:sp>
      <p:sp>
        <p:nvSpPr>
          <p:cNvPr id="15" name="Parallelogram 14">
            <a:extLst>
              <a:ext uri="{FF2B5EF4-FFF2-40B4-BE49-F238E27FC236}">
                <a16:creationId xmlns:a16="http://schemas.microsoft.com/office/drawing/2014/main" id="{C9CA0BA8-1417-4F7C-9CF2-4EFD3759644D}"/>
              </a:ext>
            </a:extLst>
          </p:cNvPr>
          <p:cNvSpPr/>
          <p:nvPr/>
        </p:nvSpPr>
        <p:spPr>
          <a:xfrm>
            <a:off x="2858769" y="1923148"/>
            <a:ext cx="8628121" cy="420624"/>
          </a:xfrm>
          <a:prstGeom prst="parallelogram">
            <a:avLst/>
          </a:prstGeom>
          <a:solidFill>
            <a:srgbClr val="F6DD8B"/>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a:solidFill>
                  <a:schemeClr val="tx1"/>
                </a:solidFill>
                <a:cs typeface="Arial" panose="020B0604020202020204" pitchFamily="34" charset="0"/>
              </a:rPr>
              <a:t>Reducing risk through SM wellness</a:t>
            </a:r>
            <a:r>
              <a:rPr lang="en-US" sz="1400" b="0">
                <a:solidFill>
                  <a:schemeClr val="tx1"/>
                </a:solidFill>
                <a:cs typeface="Arial" panose="020B0604020202020204" pitchFamily="34" charset="0"/>
              </a:rPr>
              <a:t>, such as the SEP22 memo “Taking Care of Our Service Members and Families”</a:t>
            </a:r>
          </a:p>
        </p:txBody>
      </p:sp>
      <p:sp>
        <p:nvSpPr>
          <p:cNvPr id="16" name="Parallelogram 15">
            <a:extLst>
              <a:ext uri="{FF2B5EF4-FFF2-40B4-BE49-F238E27FC236}">
                <a16:creationId xmlns:a16="http://schemas.microsoft.com/office/drawing/2014/main" id="{D93645D9-E11C-4DA4-9E19-6C895FBB754D}"/>
              </a:ext>
            </a:extLst>
          </p:cNvPr>
          <p:cNvSpPr/>
          <p:nvPr/>
        </p:nvSpPr>
        <p:spPr>
          <a:xfrm>
            <a:off x="2857140" y="3081020"/>
            <a:ext cx="8623653" cy="420624"/>
          </a:xfrm>
          <a:prstGeom prst="parallelogram">
            <a:avLst/>
          </a:prstGeom>
          <a:solidFill>
            <a:srgbClr val="CACE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a:solidFill>
                  <a:schemeClr val="tx1"/>
                </a:solidFill>
                <a:cs typeface="Arial" panose="020B0604020202020204" pitchFamily="34" charset="0"/>
              </a:rPr>
              <a:t>Lethal Means Safety Suite of Tools </a:t>
            </a:r>
            <a:r>
              <a:rPr lang="en-US" sz="1400" b="0">
                <a:solidFill>
                  <a:schemeClr val="tx1"/>
                </a:solidFill>
                <a:cs typeface="Arial" panose="020B0604020202020204" pitchFamily="34" charset="0"/>
              </a:rPr>
              <a:t>to promote safe storage of firearms, medication, and other lethal means</a:t>
            </a:r>
          </a:p>
        </p:txBody>
      </p:sp>
      <p:sp>
        <p:nvSpPr>
          <p:cNvPr id="17" name="Parallelogram 16">
            <a:extLst>
              <a:ext uri="{FF2B5EF4-FFF2-40B4-BE49-F238E27FC236}">
                <a16:creationId xmlns:a16="http://schemas.microsoft.com/office/drawing/2014/main" id="{EC637FC8-E8E5-41C7-8F43-81347FAA88A9}"/>
              </a:ext>
            </a:extLst>
          </p:cNvPr>
          <p:cNvSpPr/>
          <p:nvPr/>
        </p:nvSpPr>
        <p:spPr>
          <a:xfrm>
            <a:off x="2857140" y="3547084"/>
            <a:ext cx="8623653" cy="420624"/>
          </a:xfrm>
          <a:prstGeom prst="parallelogram">
            <a:avLst/>
          </a:prstGeom>
          <a:solidFill>
            <a:srgbClr val="CACE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a:solidFill>
                  <a:schemeClr val="tx1"/>
                </a:solidFill>
                <a:cs typeface="Arial" panose="020B0604020202020204" pitchFamily="34" charset="0"/>
              </a:rPr>
              <a:t>Counseling on Access to Lethal Means (CALM) </a:t>
            </a:r>
            <a:r>
              <a:rPr lang="en-US" sz="1400" b="0">
                <a:solidFill>
                  <a:schemeClr val="tx1"/>
                </a:solidFill>
                <a:cs typeface="Arial" panose="020B0604020202020204" pitchFamily="34" charset="0"/>
              </a:rPr>
              <a:t>to equip support providers to promote lethal means safety</a:t>
            </a:r>
          </a:p>
        </p:txBody>
      </p:sp>
      <p:sp>
        <p:nvSpPr>
          <p:cNvPr id="19" name="Parallelogram 18">
            <a:extLst>
              <a:ext uri="{FF2B5EF4-FFF2-40B4-BE49-F238E27FC236}">
                <a16:creationId xmlns:a16="http://schemas.microsoft.com/office/drawing/2014/main" id="{FE7BA603-A79F-44C9-8F08-130BA669ABDD}"/>
              </a:ext>
            </a:extLst>
          </p:cNvPr>
          <p:cNvSpPr/>
          <p:nvPr/>
        </p:nvSpPr>
        <p:spPr>
          <a:xfrm>
            <a:off x="2825241" y="4259599"/>
            <a:ext cx="8655551" cy="420624"/>
          </a:xfrm>
          <a:prstGeom prst="parallelogram">
            <a:avLst/>
          </a:prstGeom>
          <a:solidFill>
            <a:srgbClr val="A9C9E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algn="ctr"/>
            <a:r>
              <a:rPr lang="en-US" sz="1400" b="0">
                <a:solidFill>
                  <a:schemeClr val="tx1"/>
                </a:solidFill>
                <a:cs typeface="Arial" panose="020B0604020202020204" pitchFamily="34" charset="0"/>
              </a:rPr>
              <a:t>Working group to </a:t>
            </a:r>
            <a:r>
              <a:rPr lang="en-US" sz="1400" b="1">
                <a:solidFill>
                  <a:schemeClr val="tx1"/>
                </a:solidFill>
                <a:cs typeface="Arial" panose="020B0604020202020204" pitchFamily="34" charset="0"/>
              </a:rPr>
              <a:t>address stigma toward help-seeking</a:t>
            </a:r>
          </a:p>
        </p:txBody>
      </p:sp>
      <p:sp>
        <p:nvSpPr>
          <p:cNvPr id="20" name="Parallelogram 19">
            <a:extLst>
              <a:ext uri="{FF2B5EF4-FFF2-40B4-BE49-F238E27FC236}">
                <a16:creationId xmlns:a16="http://schemas.microsoft.com/office/drawing/2014/main" id="{E2135F1F-086E-47FB-B123-B8DC1A6FBD75}"/>
              </a:ext>
            </a:extLst>
          </p:cNvPr>
          <p:cNvSpPr/>
          <p:nvPr/>
        </p:nvSpPr>
        <p:spPr>
          <a:xfrm>
            <a:off x="2825241" y="4717743"/>
            <a:ext cx="8655551" cy="420624"/>
          </a:xfrm>
          <a:prstGeom prst="parallelogram">
            <a:avLst/>
          </a:prstGeom>
          <a:solidFill>
            <a:srgbClr val="A9C9E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algn="ctr"/>
            <a:r>
              <a:rPr lang="en-US" sz="1400" b="0">
                <a:solidFill>
                  <a:schemeClr val="tx1"/>
                </a:solidFill>
                <a:cs typeface="Arial" panose="020B0604020202020204" pitchFamily="34" charset="0"/>
              </a:rPr>
              <a:t>Review to </a:t>
            </a:r>
            <a:r>
              <a:rPr lang="en-US" sz="1400" b="1">
                <a:solidFill>
                  <a:schemeClr val="tx1"/>
                </a:solidFill>
                <a:cs typeface="Arial" panose="020B0604020202020204" pitchFamily="34" charset="0"/>
              </a:rPr>
              <a:t>identify and eliminate stigmatizing language </a:t>
            </a:r>
            <a:r>
              <a:rPr lang="en-US" sz="1400" b="0">
                <a:solidFill>
                  <a:schemeClr val="tx1"/>
                </a:solidFill>
                <a:cs typeface="Arial" panose="020B0604020202020204" pitchFamily="34" charset="0"/>
              </a:rPr>
              <a:t>in DoD policy</a:t>
            </a:r>
          </a:p>
        </p:txBody>
      </p:sp>
      <p:sp>
        <p:nvSpPr>
          <p:cNvPr id="21" name="Parallelogram 20">
            <a:extLst>
              <a:ext uri="{FF2B5EF4-FFF2-40B4-BE49-F238E27FC236}">
                <a16:creationId xmlns:a16="http://schemas.microsoft.com/office/drawing/2014/main" id="{9C6C356F-7269-46FE-A46B-54A51830CA7B}"/>
              </a:ext>
            </a:extLst>
          </p:cNvPr>
          <p:cNvSpPr/>
          <p:nvPr/>
        </p:nvSpPr>
        <p:spPr>
          <a:xfrm>
            <a:off x="2825241" y="5177567"/>
            <a:ext cx="8655551" cy="420624"/>
          </a:xfrm>
          <a:prstGeom prst="parallelogram">
            <a:avLst/>
          </a:prstGeom>
          <a:solidFill>
            <a:srgbClr val="A9C9ED"/>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a:solidFill>
                  <a:schemeClr val="tx1"/>
                </a:solidFill>
                <a:cs typeface="Arial" panose="020B0604020202020204" pitchFamily="34" charset="0"/>
              </a:rPr>
              <a:t>Education</a:t>
            </a:r>
            <a:r>
              <a:rPr lang="en-US" sz="1400" b="0">
                <a:solidFill>
                  <a:schemeClr val="tx1"/>
                </a:solidFill>
                <a:cs typeface="Arial" panose="020B0604020202020204" pitchFamily="34" charset="0"/>
              </a:rPr>
              <a:t> on availability and benefits of support resources</a:t>
            </a:r>
          </a:p>
        </p:txBody>
      </p:sp>
      <p:sp>
        <p:nvSpPr>
          <p:cNvPr id="22" name="Parallelogram 21">
            <a:extLst>
              <a:ext uri="{FF2B5EF4-FFF2-40B4-BE49-F238E27FC236}">
                <a16:creationId xmlns:a16="http://schemas.microsoft.com/office/drawing/2014/main" id="{18803D75-DF62-4D6C-B9FA-10652E816D9D}"/>
              </a:ext>
            </a:extLst>
          </p:cNvPr>
          <p:cNvSpPr/>
          <p:nvPr/>
        </p:nvSpPr>
        <p:spPr>
          <a:xfrm>
            <a:off x="2825242" y="5837789"/>
            <a:ext cx="8655550" cy="420624"/>
          </a:xfrm>
          <a:prstGeom prst="parallelogram">
            <a:avLst/>
          </a:prstGeom>
          <a:solidFill>
            <a:srgbClr val="CC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algn="ctr"/>
            <a:r>
              <a:rPr lang="en-US" sz="1400" b="0">
                <a:solidFill>
                  <a:schemeClr val="tx1"/>
                </a:solidFill>
                <a:cs typeface="Arial" panose="020B0604020202020204" pitchFamily="34" charset="0"/>
              </a:rPr>
              <a:t>Suicide Risk Screening in all </a:t>
            </a:r>
            <a:r>
              <a:rPr lang="en-US" sz="1400" b="1">
                <a:solidFill>
                  <a:schemeClr val="tx1"/>
                </a:solidFill>
                <a:cs typeface="Arial" panose="020B0604020202020204" pitchFamily="34" charset="0"/>
              </a:rPr>
              <a:t>Primary Care Clinics</a:t>
            </a:r>
          </a:p>
        </p:txBody>
      </p:sp>
      <p:sp>
        <p:nvSpPr>
          <p:cNvPr id="23" name="Parallelogram 22">
            <a:extLst>
              <a:ext uri="{FF2B5EF4-FFF2-40B4-BE49-F238E27FC236}">
                <a16:creationId xmlns:a16="http://schemas.microsoft.com/office/drawing/2014/main" id="{44DBD768-C2CA-4031-9F2E-E45720B1D918}"/>
              </a:ext>
            </a:extLst>
          </p:cNvPr>
          <p:cNvSpPr/>
          <p:nvPr/>
        </p:nvSpPr>
        <p:spPr>
          <a:xfrm>
            <a:off x="2823639" y="6306681"/>
            <a:ext cx="8655550" cy="420624"/>
          </a:xfrm>
          <a:prstGeom prst="parallelogram">
            <a:avLst/>
          </a:prstGeom>
          <a:solidFill>
            <a:srgbClr val="CC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algn="ctr"/>
            <a:r>
              <a:rPr lang="en-US" sz="1400" b="0">
                <a:solidFill>
                  <a:schemeClr val="tx1"/>
                </a:solidFill>
                <a:cs typeface="Arial" panose="020B0604020202020204" pitchFamily="34" charset="0"/>
              </a:rPr>
              <a:t>Suicide Risk Core Training for </a:t>
            </a:r>
            <a:r>
              <a:rPr lang="en-US" sz="1400" b="1">
                <a:solidFill>
                  <a:schemeClr val="tx1"/>
                </a:solidFill>
                <a:cs typeface="Arial" panose="020B0604020202020204" pitchFamily="34" charset="0"/>
              </a:rPr>
              <a:t>All Healthcare Providers</a:t>
            </a:r>
          </a:p>
        </p:txBody>
      </p:sp>
    </p:spTree>
    <p:extLst>
      <p:ext uri="{BB962C8B-B14F-4D97-AF65-F5344CB8AC3E}">
        <p14:creationId xmlns:p14="http://schemas.microsoft.com/office/powerpoint/2010/main" val="369997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31DEF-78AC-495D-8B91-4F214806F70E}"/>
              </a:ext>
            </a:extLst>
          </p:cNvPr>
          <p:cNvSpPr>
            <a:spLocks noGrp="1"/>
          </p:cNvSpPr>
          <p:nvPr>
            <p:ph type="title"/>
          </p:nvPr>
        </p:nvSpPr>
        <p:spPr/>
        <p:txBody>
          <a:bodyPr/>
          <a:lstStyle/>
          <a:p>
            <a:r>
              <a:rPr lang="en-US"/>
              <a:t>SPRIRC Report </a:t>
            </a:r>
          </a:p>
        </p:txBody>
      </p:sp>
      <p:sp>
        <p:nvSpPr>
          <p:cNvPr id="4" name="Slide Number Placeholder 3">
            <a:extLst>
              <a:ext uri="{FF2B5EF4-FFF2-40B4-BE49-F238E27FC236}">
                <a16:creationId xmlns:a16="http://schemas.microsoft.com/office/drawing/2014/main" id="{D36C396E-6AD6-4FB2-90CC-BAC23A3C0C68}"/>
              </a:ext>
            </a:extLst>
          </p:cNvPr>
          <p:cNvSpPr>
            <a:spLocks noGrp="1"/>
          </p:cNvSpPr>
          <p:nvPr>
            <p:ph type="sldNum" sz="quarter" idx="12"/>
          </p:nvPr>
        </p:nvSpPr>
        <p:spPr/>
        <p:txBody>
          <a:bodyPr/>
          <a:lstStyle/>
          <a:p>
            <a:pPr>
              <a:defRPr/>
            </a:pPr>
            <a:fld id="{2866A3C2-01FD-480D-937A-1689A91DD280}" type="slidenum">
              <a:rPr lang="en-US" smtClean="0"/>
              <a:pPr>
                <a:defRPr/>
              </a:pPr>
              <a:t>8</a:t>
            </a:fld>
            <a:endParaRPr lang="en-US"/>
          </a:p>
        </p:txBody>
      </p:sp>
      <p:pic>
        <p:nvPicPr>
          <p:cNvPr id="11" name="Picture 10">
            <a:extLst>
              <a:ext uri="{FF2B5EF4-FFF2-40B4-BE49-F238E27FC236}">
                <a16:creationId xmlns:a16="http://schemas.microsoft.com/office/drawing/2014/main" id="{254B1E24-F11C-4A4C-971F-BF7261DDC937}"/>
              </a:ext>
            </a:extLst>
          </p:cNvPr>
          <p:cNvPicPr>
            <a:picLocks noChangeAspect="1"/>
          </p:cNvPicPr>
          <p:nvPr/>
        </p:nvPicPr>
        <p:blipFill>
          <a:blip r:embed="rId3"/>
          <a:stretch>
            <a:fillRect/>
          </a:stretch>
        </p:blipFill>
        <p:spPr>
          <a:xfrm>
            <a:off x="190500" y="1143829"/>
            <a:ext cx="5905500" cy="5714171"/>
          </a:xfrm>
          <a:prstGeom prst="rect">
            <a:avLst/>
          </a:prstGeom>
        </p:spPr>
      </p:pic>
      <p:sp>
        <p:nvSpPr>
          <p:cNvPr id="12" name="TextBox 11">
            <a:extLst>
              <a:ext uri="{FF2B5EF4-FFF2-40B4-BE49-F238E27FC236}">
                <a16:creationId xmlns:a16="http://schemas.microsoft.com/office/drawing/2014/main" id="{FD68A98D-EACA-463A-8190-24383219D8B9}"/>
              </a:ext>
            </a:extLst>
          </p:cNvPr>
          <p:cNvSpPr txBox="1"/>
          <p:nvPr/>
        </p:nvSpPr>
        <p:spPr>
          <a:xfrm>
            <a:off x="6536068" y="1826868"/>
            <a:ext cx="5127847" cy="4185761"/>
          </a:xfrm>
          <a:prstGeom prst="rect">
            <a:avLst/>
          </a:prstGeom>
          <a:noFill/>
        </p:spPr>
        <p:txBody>
          <a:bodyPr wrap="square" rtlCol="0">
            <a:spAutoFit/>
          </a:bodyPr>
          <a:lstStyle/>
          <a:p>
            <a:pPr marL="285750" indent="-285750">
              <a:buFont typeface="Arial" panose="020B0604020202020204" pitchFamily="34" charset="0"/>
              <a:buChar char="•"/>
            </a:pPr>
            <a:r>
              <a:rPr lang="en-US" sz="1900" dirty="0">
                <a:cs typeface="Arial" panose="020B0604020202020204" pitchFamily="34" charset="0"/>
              </a:rPr>
              <a:t>Secretary Austin directed 10 immediate actions on 16 March 2023, and established the Suicide Prevention Implementation Working Group (WG) under USD(P&amp;R) to assess the remaining recommendations for advisability and to create initial estimates as to the cost, manpower, policy, or program changes required to implement.</a:t>
            </a:r>
          </a:p>
          <a:p>
            <a:pPr marL="285750" indent="-285750">
              <a:buFont typeface="Arial" panose="020B0604020202020204" pitchFamily="34" charset="0"/>
              <a:buChar char="•"/>
            </a:pPr>
            <a:endParaRPr lang="en-US" sz="1900" dirty="0">
              <a:effectLs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900" dirty="0">
                <a:effectLst/>
                <a:ea typeface="Times New Roman" panose="02020603050405020304" pitchFamily="18" charset="0"/>
                <a:cs typeface="Arial" panose="020B0604020202020204" pitchFamily="34" charset="0"/>
              </a:rPr>
              <a:t>DSPO has been tasked to oversee the implementation of the Suicide Prevention and Response Independent Review Committee (SPRIRC) recommendations.</a:t>
            </a:r>
          </a:p>
          <a:p>
            <a:pPr marL="285750" indent="-285750">
              <a:buFont typeface="Arial" panose="020B0604020202020204" pitchFamily="34" charset="0"/>
              <a:buChar char="•"/>
            </a:pPr>
            <a:endParaRPr lang="en-US" sz="1900" dirty="0">
              <a:cs typeface="Arial" panose="020B0604020202020204" pitchFamily="34" charset="0"/>
            </a:endParaRPr>
          </a:p>
        </p:txBody>
      </p:sp>
    </p:spTree>
    <p:extLst>
      <p:ext uri="{BB962C8B-B14F-4D97-AF65-F5344CB8AC3E}">
        <p14:creationId xmlns:p14="http://schemas.microsoft.com/office/powerpoint/2010/main" val="203909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C802DD-D6A8-48C2-9539-FCE8652E98BF}"/>
              </a:ext>
            </a:extLst>
          </p:cNvPr>
          <p:cNvSpPr>
            <a:spLocks noGrp="1"/>
          </p:cNvSpPr>
          <p:nvPr>
            <p:ph idx="1"/>
          </p:nvPr>
        </p:nvSpPr>
        <p:spPr>
          <a:xfrm>
            <a:off x="2062716" y="1934924"/>
            <a:ext cx="9732924" cy="1637616"/>
          </a:xfrm>
        </p:spPr>
        <p:txBody>
          <a:bodyPr/>
          <a:lstStyle/>
          <a:p>
            <a:pPr marL="0" indent="0">
              <a:spcBef>
                <a:spcPts val="600"/>
              </a:spcBef>
              <a:buNone/>
            </a:pPr>
            <a:r>
              <a:rPr lang="en-US" sz="2400" b="1" dirty="0">
                <a:solidFill>
                  <a:srgbClr val="002A6E"/>
                </a:solidFill>
                <a:latin typeface="+mn-lt"/>
              </a:rPr>
              <a:t>MISSION </a:t>
            </a:r>
          </a:p>
          <a:p>
            <a:pPr marL="0" indent="0">
              <a:spcBef>
                <a:spcPts val="600"/>
              </a:spcBef>
              <a:buNone/>
            </a:pPr>
            <a:r>
              <a:rPr lang="en-US" sz="2400" dirty="0">
                <a:solidFill>
                  <a:schemeClr val="tx1"/>
                </a:solidFill>
                <a:latin typeface="+mn-lt"/>
              </a:rPr>
              <a:t>Advancing holistic, data-driven suicide prevention in our military community through policy, oversight, and engagement to positively impact individual beliefs and behaviors, as well as instill systemic culture change.</a:t>
            </a:r>
          </a:p>
          <a:p>
            <a:pPr marL="0" indent="0">
              <a:spcBef>
                <a:spcPts val="600"/>
              </a:spcBef>
              <a:buNone/>
            </a:pPr>
            <a:endParaRPr lang="en-US" sz="2400" b="1" dirty="0">
              <a:solidFill>
                <a:srgbClr val="1D295C"/>
              </a:solidFill>
              <a:latin typeface="+mn-lt"/>
            </a:endParaRPr>
          </a:p>
          <a:p>
            <a:pPr marL="0" indent="0">
              <a:spcBef>
                <a:spcPts val="600"/>
              </a:spcBef>
              <a:buNone/>
            </a:pPr>
            <a:endParaRPr lang="en-US" sz="2400" dirty="0"/>
          </a:p>
        </p:txBody>
      </p:sp>
      <p:sp>
        <p:nvSpPr>
          <p:cNvPr id="3" name="Title 2">
            <a:extLst>
              <a:ext uri="{FF2B5EF4-FFF2-40B4-BE49-F238E27FC236}">
                <a16:creationId xmlns:a16="http://schemas.microsoft.com/office/drawing/2014/main" id="{E256E0DD-0B28-4BDB-9E3F-77B49F9D4E3C}"/>
              </a:ext>
            </a:extLst>
          </p:cNvPr>
          <p:cNvSpPr>
            <a:spLocks noGrp="1"/>
          </p:cNvSpPr>
          <p:nvPr>
            <p:ph type="title"/>
          </p:nvPr>
        </p:nvSpPr>
        <p:spPr/>
        <p:txBody>
          <a:bodyPr/>
          <a:lstStyle/>
          <a:p>
            <a:r>
              <a:rPr lang="en-US" sz="3200"/>
              <a:t>The Defense Suicide Prevention Office (DSPO)</a:t>
            </a:r>
            <a:endParaRPr lang="en-US"/>
          </a:p>
        </p:txBody>
      </p:sp>
      <p:sp>
        <p:nvSpPr>
          <p:cNvPr id="4" name="Slide Number Placeholder 3">
            <a:extLst>
              <a:ext uri="{FF2B5EF4-FFF2-40B4-BE49-F238E27FC236}">
                <a16:creationId xmlns:a16="http://schemas.microsoft.com/office/drawing/2014/main" id="{603576A0-5994-48E3-8BFC-20BC30EA6454}"/>
              </a:ext>
            </a:extLst>
          </p:cNvPr>
          <p:cNvSpPr>
            <a:spLocks noGrp="1"/>
          </p:cNvSpPr>
          <p:nvPr>
            <p:ph type="sldNum" sz="quarter" idx="12"/>
          </p:nvPr>
        </p:nvSpPr>
        <p:spPr/>
        <p:txBody>
          <a:bodyPr/>
          <a:lstStyle/>
          <a:p>
            <a:pPr>
              <a:defRPr/>
            </a:pPr>
            <a:fld id="{2866A3C2-01FD-480D-937A-1689A91DD280}" type="slidenum">
              <a:rPr lang="en-US" smtClean="0"/>
              <a:pPr>
                <a:defRPr/>
              </a:pPr>
              <a:t>9</a:t>
            </a:fld>
            <a:endParaRPr lang="en-US"/>
          </a:p>
        </p:txBody>
      </p:sp>
      <p:sp>
        <p:nvSpPr>
          <p:cNvPr id="29" name="Content Placeholder 1">
            <a:extLst>
              <a:ext uri="{FF2B5EF4-FFF2-40B4-BE49-F238E27FC236}">
                <a16:creationId xmlns:a16="http://schemas.microsoft.com/office/drawing/2014/main" id="{39EF0735-2771-40FD-A8AC-BBD7E16A5072}"/>
              </a:ext>
            </a:extLst>
          </p:cNvPr>
          <p:cNvSpPr txBox="1">
            <a:spLocks/>
          </p:cNvSpPr>
          <p:nvPr/>
        </p:nvSpPr>
        <p:spPr bwMode="auto">
          <a:xfrm>
            <a:off x="2018690" y="3859523"/>
            <a:ext cx="9462110" cy="1126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400" b="1" dirty="0">
                <a:solidFill>
                  <a:srgbClr val="1D295C"/>
                </a:solidFill>
                <a:latin typeface="+mn-lt"/>
              </a:rPr>
              <a:t>VISION</a:t>
            </a:r>
          </a:p>
          <a:p>
            <a:pPr marL="0" indent="0">
              <a:spcBef>
                <a:spcPts val="600"/>
              </a:spcBef>
              <a:buFont typeface="Arial" pitchFamily="34" charset="0"/>
              <a:buNone/>
            </a:pPr>
            <a:r>
              <a:rPr lang="en-US" sz="2400" dirty="0">
                <a:solidFill>
                  <a:schemeClr val="tx1"/>
                </a:solidFill>
                <a:latin typeface="+mn-lt"/>
              </a:rPr>
              <a:t>Unwavering pursuit of a mission-ready, suicide-free military community.</a:t>
            </a:r>
          </a:p>
          <a:p>
            <a:pPr marL="0" indent="0">
              <a:buFont typeface="Arial" pitchFamily="34" charset="0"/>
              <a:buNone/>
            </a:pPr>
            <a:endParaRPr lang="en-US" sz="2400" b="1" dirty="0">
              <a:solidFill>
                <a:srgbClr val="002A6E"/>
              </a:solidFill>
              <a:latin typeface="+mn-lt"/>
            </a:endParaRPr>
          </a:p>
          <a:p>
            <a:pPr marL="0" indent="0">
              <a:spcBef>
                <a:spcPts val="600"/>
              </a:spcBef>
              <a:buFont typeface="Arial" pitchFamily="34" charset="0"/>
              <a:buNone/>
            </a:pPr>
            <a:endParaRPr lang="en-US" sz="2400" dirty="0"/>
          </a:p>
        </p:txBody>
      </p:sp>
      <p:sp>
        <p:nvSpPr>
          <p:cNvPr id="30" name="Content Placeholder 1">
            <a:extLst>
              <a:ext uri="{FF2B5EF4-FFF2-40B4-BE49-F238E27FC236}">
                <a16:creationId xmlns:a16="http://schemas.microsoft.com/office/drawing/2014/main" id="{D0B6B7A1-DDEB-4628-B2EE-9C1C80553F3F}"/>
              </a:ext>
            </a:extLst>
          </p:cNvPr>
          <p:cNvSpPr txBox="1">
            <a:spLocks/>
          </p:cNvSpPr>
          <p:nvPr/>
        </p:nvSpPr>
        <p:spPr bwMode="auto">
          <a:xfrm>
            <a:off x="2018691" y="5188880"/>
            <a:ext cx="9776950" cy="1126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rgbClr val="002A6E"/>
                </a:solidFill>
                <a:latin typeface="+mn-lt"/>
              </a:rPr>
              <a:t>VALUES</a:t>
            </a:r>
            <a:endParaRPr lang="en-US" sz="2400" dirty="0">
              <a:solidFill>
                <a:srgbClr val="002A6E"/>
              </a:solidFill>
              <a:latin typeface="+mn-lt"/>
            </a:endParaRPr>
          </a:p>
          <a:p>
            <a:pPr marL="0" indent="0">
              <a:buFont typeface="Arial" pitchFamily="34" charset="0"/>
              <a:buNone/>
            </a:pPr>
            <a:r>
              <a:rPr lang="en-US" sz="2400" dirty="0">
                <a:solidFill>
                  <a:srgbClr val="333333"/>
                </a:solidFill>
                <a:latin typeface="+mn-lt"/>
              </a:rPr>
              <a:t>Holistic; Innovative; Data-Driven; Collaborative; Integrity</a:t>
            </a:r>
          </a:p>
          <a:p>
            <a:pPr marL="0" indent="0" algn="ctr">
              <a:spcBef>
                <a:spcPts val="600"/>
              </a:spcBef>
              <a:buFont typeface="Arial" pitchFamily="34" charset="0"/>
              <a:buNone/>
            </a:pPr>
            <a:endParaRPr lang="en-US" sz="2400" dirty="0"/>
          </a:p>
        </p:txBody>
      </p:sp>
      <p:pic>
        <p:nvPicPr>
          <p:cNvPr id="32" name="Graphic 34" descr="Handshake outline">
            <a:extLst>
              <a:ext uri="{FF2B5EF4-FFF2-40B4-BE49-F238E27FC236}">
                <a16:creationId xmlns:a16="http://schemas.microsoft.com/office/drawing/2014/main" id="{17548192-9F71-40F5-A5D4-68B24ABA00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159" y="2247811"/>
            <a:ext cx="846507" cy="846507"/>
          </a:xfrm>
          <a:prstGeom prst="rect">
            <a:avLst/>
          </a:prstGeom>
        </p:spPr>
      </p:pic>
      <p:pic>
        <p:nvPicPr>
          <p:cNvPr id="34" name="Graphic 33" descr="Open hand with plant outline">
            <a:extLst>
              <a:ext uri="{FF2B5EF4-FFF2-40B4-BE49-F238E27FC236}">
                <a16:creationId xmlns:a16="http://schemas.microsoft.com/office/drawing/2014/main" id="{BA3F4BF0-DAB5-4ADF-B0B6-3E74ED2D1B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08" y="3720114"/>
            <a:ext cx="914400" cy="914400"/>
          </a:xfrm>
          <a:prstGeom prst="rect">
            <a:avLst/>
          </a:prstGeom>
        </p:spPr>
      </p:pic>
      <p:pic>
        <p:nvPicPr>
          <p:cNvPr id="36" name="Graphic 35" descr="Cheers outline">
            <a:extLst>
              <a:ext uri="{FF2B5EF4-FFF2-40B4-BE49-F238E27FC236}">
                <a16:creationId xmlns:a16="http://schemas.microsoft.com/office/drawing/2014/main" id="{46384738-A8EE-4F6E-82C9-A88EDDFA1B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408" y="5159785"/>
            <a:ext cx="914400" cy="914400"/>
          </a:xfrm>
          <a:prstGeom prst="rect">
            <a:avLst/>
          </a:prstGeom>
        </p:spPr>
      </p:pic>
    </p:spTree>
    <p:extLst>
      <p:ext uri="{BB962C8B-B14F-4D97-AF65-F5344CB8AC3E}">
        <p14:creationId xmlns:p14="http://schemas.microsoft.com/office/powerpoint/2010/main" val="2958478277"/>
      </p:ext>
    </p:extLst>
  </p:cSld>
  <p:clrMapOvr>
    <a:masterClrMapping/>
  </p:clrMapOvr>
</p:sld>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1D295C"/>
      </a:accent1>
      <a:accent2>
        <a:srgbClr val="0048AC"/>
      </a:accent2>
      <a:accent3>
        <a:srgbClr val="A5A5A5"/>
      </a:accent3>
      <a:accent4>
        <a:srgbClr val="FFC000"/>
      </a:accent4>
      <a:accent5>
        <a:srgbClr val="5B9BD5"/>
      </a:accent5>
      <a:accent6>
        <a:srgbClr val="B98A22"/>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E2F96BA79C1B4EB34C93FB3B3929B6" ma:contentTypeVersion="2" ma:contentTypeDescription="Create a new document." ma:contentTypeScope="" ma:versionID="05111c5389d4c07fb8478a10c9bfced7">
  <xsd:schema xmlns:xsd="http://www.w3.org/2001/XMLSchema" xmlns:xs="http://www.w3.org/2001/XMLSchema" xmlns:p="http://schemas.microsoft.com/office/2006/metadata/properties" xmlns:ns2="ed427d29-d91d-4469-a3a4-76f6653b5b9a" targetNamespace="http://schemas.microsoft.com/office/2006/metadata/properties" ma:root="true" ma:fieldsID="0a9799e56e25003330fa3c174d8abbf7" ns2:_="">
    <xsd:import namespace="ed427d29-d91d-4469-a3a4-76f6653b5b9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27d29-d91d-4469-a3a4-76f6653b5b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79A7B9-DB03-40A4-A2C9-00B74FE35218}">
  <ds:schemaRefs>
    <ds:schemaRef ds:uri="http://schemas.microsoft.com/sharepoint/v3/contenttype/forms"/>
  </ds:schemaRefs>
</ds:datastoreItem>
</file>

<file path=customXml/itemProps2.xml><?xml version="1.0" encoding="utf-8"?>
<ds:datastoreItem xmlns:ds="http://schemas.openxmlformats.org/officeDocument/2006/customXml" ds:itemID="{634FF454-A839-465F-A179-9D6D45235CF1}">
  <ds:schemaRefs>
    <ds:schemaRef ds:uri="ed427d29-d91d-4469-a3a4-76f6653b5b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162808-433F-4AF2-8834-FAF6C483B127}">
  <ds:schemaRefs>
    <ds:schemaRef ds:uri="ed427d29-d91d-4469-a3a4-76f6653b5b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1082</TotalTime>
  <Words>2049</Words>
  <Application>Microsoft Office PowerPoint</Application>
  <PresentationFormat>Widescreen</PresentationFormat>
  <Paragraphs>262</Paragraphs>
  <Slides>17</Slides>
  <Notes>12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vt:i4>
      </vt:variant>
    </vt:vector>
  </HeadingPairs>
  <TitlesOfParts>
    <vt:vector size="33" baseType="lpstr">
      <vt:lpstr>Arial</vt:lpstr>
      <vt:lpstr>Arial Black</vt:lpstr>
      <vt:lpstr>Arial Nova Cond</vt:lpstr>
      <vt:lpstr>Arial,Sans-Serif</vt:lpstr>
      <vt:lpstr>Calibri</vt:lpstr>
      <vt:lpstr>Calibri Light</vt:lpstr>
      <vt:lpstr>Courier New</vt:lpstr>
      <vt:lpstr>Garamond</vt:lpstr>
      <vt:lpstr>Gotham-Book</vt:lpstr>
      <vt:lpstr>Lato</vt:lpstr>
      <vt:lpstr>Times New Roman</vt:lpstr>
      <vt:lpstr>TimesNewRomanPSMT</vt:lpstr>
      <vt:lpstr>2_Office Theme</vt:lpstr>
      <vt:lpstr>4_Office Theme</vt:lpstr>
      <vt:lpstr>1_Office Theme</vt:lpstr>
      <vt:lpstr>3_Office Theme</vt:lpstr>
      <vt:lpstr> Suicide Prevention in the Military 5 October 2023 </vt:lpstr>
      <vt:lpstr>CY 2021 | Service Member Key Data</vt:lpstr>
      <vt:lpstr>CY 2020* | Family Member Key Data</vt:lpstr>
      <vt:lpstr>A Social-Ecological Theory of Mental Health</vt:lpstr>
      <vt:lpstr>Public Health Approach</vt:lpstr>
      <vt:lpstr>PowerPoint Presentation</vt:lpstr>
      <vt:lpstr>DoD Suicide Prevention and Mental Health Efforts</vt:lpstr>
      <vt:lpstr>SPRIRC Report </vt:lpstr>
      <vt:lpstr>The Defense Suicide Prevention Office (DSPO)</vt:lpstr>
      <vt:lpstr>PowerPoint Presentation</vt:lpstr>
      <vt:lpstr>Comprehensive Approach</vt:lpstr>
      <vt:lpstr>Stigma Reduction</vt:lpstr>
      <vt:lpstr>Service Member to Veteran Transition</vt:lpstr>
      <vt:lpstr>PowerPoint Presentation</vt:lpstr>
      <vt:lpstr>Comprehensive Range of Support</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Suicide Prevention Office</dc:title>
  <dc:creator>Walther, Elizabeth CIV (USA)</dc:creator>
  <cp:lastModifiedBy>Sundararaman, Ramya CIV DODHRA DSPO (USA)</cp:lastModifiedBy>
  <cp:revision>13</cp:revision>
  <dcterms:created xsi:type="dcterms:W3CDTF">2023-05-08T14:19:02Z</dcterms:created>
  <dcterms:modified xsi:type="dcterms:W3CDTF">2023-10-05T00:19:15Z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0x0101005FE2F96BA79C1B4EB34C93FB3B3929B6</vt:lpwstr>
  </property>
</Properties>
</file>